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1"/>
  </p:handoutMasterIdLst>
  <p:sldIdLst>
    <p:sldId id="256" r:id="rId2"/>
    <p:sldId id="260" r:id="rId3"/>
    <p:sldId id="259" r:id="rId4"/>
    <p:sldId id="257" r:id="rId5"/>
    <p:sldId id="261" r:id="rId6"/>
    <p:sldId id="293" r:id="rId7"/>
    <p:sldId id="262" r:id="rId8"/>
    <p:sldId id="282" r:id="rId9"/>
    <p:sldId id="265" r:id="rId10"/>
    <p:sldId id="264" r:id="rId11"/>
    <p:sldId id="266" r:id="rId12"/>
    <p:sldId id="258" r:id="rId13"/>
    <p:sldId id="269" r:id="rId14"/>
    <p:sldId id="270" r:id="rId15"/>
    <p:sldId id="271" r:id="rId16"/>
    <p:sldId id="283" r:id="rId17"/>
    <p:sldId id="284" r:id="rId18"/>
    <p:sldId id="289" r:id="rId19"/>
    <p:sldId id="290" r:id="rId20"/>
    <p:sldId id="291" r:id="rId21"/>
    <p:sldId id="292" r:id="rId22"/>
    <p:sldId id="279" r:id="rId23"/>
    <p:sldId id="280" r:id="rId24"/>
    <p:sldId id="294" r:id="rId25"/>
    <p:sldId id="281" r:id="rId26"/>
    <p:sldId id="268" r:id="rId27"/>
    <p:sldId id="276" r:id="rId28"/>
    <p:sldId id="277" r:id="rId29"/>
    <p:sldId id="275" r:id="rId3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83" autoAdjust="0"/>
    <p:restoredTop sz="94660"/>
  </p:normalViewPr>
  <p:slideViewPr>
    <p:cSldViewPr snapToGrid="0" snapToObjects="1">
      <p:cViewPr varScale="1">
        <p:scale>
          <a:sx n="106" d="100"/>
          <a:sy n="106" d="100"/>
        </p:scale>
        <p:origin x="-122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Office%20Word"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Guest:Desktop:Survey%20for%20excel%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Guest:Desktop:Survey%20for%20excel%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Guest:Desktop:Survey%20for%20excel%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Guest:Desktop:Survey%20for%20excel%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Guest:Desktop:Survey%20for%20excel%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Focus Question 1</a:t>
            </a:r>
          </a:p>
          <a:p>
            <a:pPr>
              <a:defRPr/>
            </a:pPr>
            <a:r>
              <a:rPr lang="en-US"/>
              <a:t>Pre Survey</a:t>
            </a:r>
          </a:p>
        </c:rich>
      </c:tx>
      <c:layout/>
      <c:overlay val="0"/>
    </c:title>
    <c:autoTitleDeleted val="0"/>
    <c:plotArea>
      <c:layout/>
      <c:barChart>
        <c:barDir val="bar"/>
        <c:grouping val="clustered"/>
        <c:varyColors val="0"/>
        <c:ser>
          <c:idx val="0"/>
          <c:order val="0"/>
          <c:tx>
            <c:strRef>
              <c:f>'[Chart in Microsoft Office Word]Sheet1'!$A$2</c:f>
              <c:strCache>
                <c:ptCount val="1"/>
                <c:pt idx="0">
                  <c:v>Agree</c:v>
                </c:pt>
              </c:strCache>
            </c:strRef>
          </c:tx>
          <c:spPr>
            <a:solidFill>
              <a:schemeClr val="accent2">
                <a:lumMod val="50000"/>
              </a:schemeClr>
            </a:solidFill>
          </c:spPr>
          <c:invertIfNegative val="0"/>
          <c:cat>
            <c:strRef>
              <c:f>'[Chart in Microsoft Office Word]Sheet1'!$B$1:$D$1</c:f>
              <c:strCache>
                <c:ptCount val="3"/>
                <c:pt idx="0">
                  <c:v>Kindergarten</c:v>
                </c:pt>
                <c:pt idx="1">
                  <c:v>1st Grade</c:v>
                </c:pt>
                <c:pt idx="2">
                  <c:v>2nd Grade</c:v>
                </c:pt>
              </c:strCache>
            </c:strRef>
          </c:cat>
          <c:val>
            <c:numRef>
              <c:f>'[Chart in Microsoft Office Word]Sheet1'!$B$2:$D$2</c:f>
              <c:numCache>
                <c:formatCode>General</c:formatCode>
                <c:ptCount val="3"/>
                <c:pt idx="0">
                  <c:v>35.0</c:v>
                </c:pt>
                <c:pt idx="1">
                  <c:v>30.0</c:v>
                </c:pt>
                <c:pt idx="2">
                  <c:v>74.0</c:v>
                </c:pt>
              </c:numCache>
            </c:numRef>
          </c:val>
        </c:ser>
        <c:ser>
          <c:idx val="1"/>
          <c:order val="1"/>
          <c:tx>
            <c:strRef>
              <c:f>'[Chart in Microsoft Office Word]Sheet1'!$A$3</c:f>
              <c:strCache>
                <c:ptCount val="1"/>
                <c:pt idx="0">
                  <c:v>Disagree</c:v>
                </c:pt>
              </c:strCache>
            </c:strRef>
          </c:tx>
          <c:invertIfNegative val="0"/>
          <c:cat>
            <c:strRef>
              <c:f>'[Chart in Microsoft Office Word]Sheet1'!$B$1:$D$1</c:f>
              <c:strCache>
                <c:ptCount val="3"/>
                <c:pt idx="0">
                  <c:v>Kindergarten</c:v>
                </c:pt>
                <c:pt idx="1">
                  <c:v>1st Grade</c:v>
                </c:pt>
                <c:pt idx="2">
                  <c:v>2nd Grade</c:v>
                </c:pt>
              </c:strCache>
            </c:strRef>
          </c:cat>
          <c:val>
            <c:numRef>
              <c:f>'[Chart in Microsoft Office Word]Sheet1'!$B$3:$D$3</c:f>
              <c:numCache>
                <c:formatCode>General</c:formatCode>
                <c:ptCount val="3"/>
                <c:pt idx="0">
                  <c:v>21.0</c:v>
                </c:pt>
                <c:pt idx="1">
                  <c:v>40.0</c:v>
                </c:pt>
                <c:pt idx="2">
                  <c:v>15.0</c:v>
                </c:pt>
              </c:numCache>
            </c:numRef>
          </c:val>
        </c:ser>
        <c:ser>
          <c:idx val="2"/>
          <c:order val="2"/>
          <c:tx>
            <c:strRef>
              <c:f>'[Chart in Microsoft Office Word]Sheet1'!$A$4</c:f>
              <c:strCache>
                <c:ptCount val="1"/>
                <c:pt idx="0">
                  <c:v>Neutral</c:v>
                </c:pt>
              </c:strCache>
            </c:strRef>
          </c:tx>
          <c:invertIfNegative val="0"/>
          <c:cat>
            <c:strRef>
              <c:f>'[Chart in Microsoft Office Word]Sheet1'!$B$1:$D$1</c:f>
              <c:strCache>
                <c:ptCount val="3"/>
                <c:pt idx="0">
                  <c:v>Kindergarten</c:v>
                </c:pt>
                <c:pt idx="1">
                  <c:v>1st Grade</c:v>
                </c:pt>
                <c:pt idx="2">
                  <c:v>2nd Grade</c:v>
                </c:pt>
              </c:strCache>
            </c:strRef>
          </c:cat>
          <c:val>
            <c:numRef>
              <c:f>'[Chart in Microsoft Office Word]Sheet1'!$B$4:$D$4</c:f>
              <c:numCache>
                <c:formatCode>General</c:formatCode>
                <c:ptCount val="3"/>
                <c:pt idx="0">
                  <c:v>13.0</c:v>
                </c:pt>
                <c:pt idx="1">
                  <c:v>15.0</c:v>
                </c:pt>
                <c:pt idx="2">
                  <c:v>25.0</c:v>
                </c:pt>
              </c:numCache>
            </c:numRef>
          </c:val>
        </c:ser>
        <c:dLbls>
          <c:showLegendKey val="0"/>
          <c:showVal val="0"/>
          <c:showCatName val="0"/>
          <c:showSerName val="0"/>
          <c:showPercent val="0"/>
          <c:showBubbleSize val="0"/>
        </c:dLbls>
        <c:gapWidth val="150"/>
        <c:axId val="2138264328"/>
        <c:axId val="2138269816"/>
      </c:barChart>
      <c:catAx>
        <c:axId val="2138264328"/>
        <c:scaling>
          <c:orientation val="minMax"/>
        </c:scaling>
        <c:delete val="0"/>
        <c:axPos val="l"/>
        <c:title>
          <c:tx>
            <c:rich>
              <a:bodyPr/>
              <a:lstStyle/>
              <a:p>
                <a:pPr>
                  <a:defRPr/>
                </a:pPr>
                <a:r>
                  <a:rPr lang="en-US"/>
                  <a:t>Grade Level</a:t>
                </a:r>
              </a:p>
            </c:rich>
          </c:tx>
          <c:layout/>
          <c:overlay val="0"/>
        </c:title>
        <c:majorTickMark val="none"/>
        <c:minorTickMark val="none"/>
        <c:tickLblPos val="nextTo"/>
        <c:crossAx val="2138269816"/>
        <c:crosses val="autoZero"/>
        <c:auto val="1"/>
        <c:lblAlgn val="ctr"/>
        <c:lblOffset val="100"/>
        <c:noMultiLvlLbl val="0"/>
      </c:catAx>
      <c:valAx>
        <c:axId val="2138269816"/>
        <c:scaling>
          <c:orientation val="minMax"/>
        </c:scaling>
        <c:delete val="0"/>
        <c:axPos val="b"/>
        <c:majorGridlines/>
        <c:title>
          <c:tx>
            <c:rich>
              <a:bodyPr/>
              <a:lstStyle/>
              <a:p>
                <a:pPr>
                  <a:defRPr/>
                </a:pPr>
                <a:r>
                  <a:rPr lang="en-US"/>
                  <a:t>Number of Responses</a:t>
                </a:r>
              </a:p>
            </c:rich>
          </c:tx>
          <c:layout/>
          <c:overlay val="0"/>
        </c:title>
        <c:numFmt formatCode="General" sourceLinked="1"/>
        <c:majorTickMark val="out"/>
        <c:minorTickMark val="none"/>
        <c:tickLblPos val="nextTo"/>
        <c:crossAx val="21382643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Focus Question 2</a:t>
            </a:r>
          </a:p>
          <a:p>
            <a:pPr>
              <a:defRPr/>
            </a:pPr>
            <a:r>
              <a:rPr lang="en-US"/>
              <a:t>Pre Survey </a:t>
            </a:r>
          </a:p>
        </c:rich>
      </c:tx>
      <c:layout/>
      <c:overlay val="0"/>
    </c:title>
    <c:autoTitleDeleted val="0"/>
    <c:plotArea>
      <c:layout/>
      <c:barChart>
        <c:barDir val="bar"/>
        <c:grouping val="clustered"/>
        <c:varyColors val="0"/>
        <c:ser>
          <c:idx val="0"/>
          <c:order val="0"/>
          <c:tx>
            <c:strRef>
              <c:f>Sheet1!$A$2</c:f>
              <c:strCache>
                <c:ptCount val="1"/>
                <c:pt idx="0">
                  <c:v>Agree</c:v>
                </c:pt>
              </c:strCache>
            </c:strRef>
          </c:tx>
          <c:spPr>
            <a:solidFill>
              <a:schemeClr val="accent2">
                <a:lumMod val="50000"/>
              </a:schemeClr>
            </a:solidFill>
          </c:spPr>
          <c:invertIfNegative val="0"/>
          <c:cat>
            <c:strRef>
              <c:f>Sheet1!$B$1:$D$1</c:f>
              <c:strCache>
                <c:ptCount val="3"/>
                <c:pt idx="0">
                  <c:v>Kindergarten</c:v>
                </c:pt>
                <c:pt idx="1">
                  <c:v>1st Grade</c:v>
                </c:pt>
                <c:pt idx="2">
                  <c:v>2nd Grade</c:v>
                </c:pt>
              </c:strCache>
            </c:strRef>
          </c:cat>
          <c:val>
            <c:numRef>
              <c:f>Sheet1!$B$2:$D$2</c:f>
              <c:numCache>
                <c:formatCode>General</c:formatCode>
                <c:ptCount val="3"/>
                <c:pt idx="0">
                  <c:v>36.0</c:v>
                </c:pt>
                <c:pt idx="1">
                  <c:v>24.0</c:v>
                </c:pt>
                <c:pt idx="2">
                  <c:v>72.0</c:v>
                </c:pt>
              </c:numCache>
            </c:numRef>
          </c:val>
        </c:ser>
        <c:ser>
          <c:idx val="1"/>
          <c:order val="1"/>
          <c:tx>
            <c:strRef>
              <c:f>Sheet1!$A$3</c:f>
              <c:strCache>
                <c:ptCount val="1"/>
                <c:pt idx="0">
                  <c:v>Disagree</c:v>
                </c:pt>
              </c:strCache>
            </c:strRef>
          </c:tx>
          <c:invertIfNegative val="0"/>
          <c:cat>
            <c:strRef>
              <c:f>Sheet1!$B$1:$D$1</c:f>
              <c:strCache>
                <c:ptCount val="3"/>
                <c:pt idx="0">
                  <c:v>Kindergarten</c:v>
                </c:pt>
                <c:pt idx="1">
                  <c:v>1st Grade</c:v>
                </c:pt>
                <c:pt idx="2">
                  <c:v>2nd Grade</c:v>
                </c:pt>
              </c:strCache>
            </c:strRef>
          </c:cat>
          <c:val>
            <c:numRef>
              <c:f>Sheet1!$B$3:$D$3</c:f>
              <c:numCache>
                <c:formatCode>General</c:formatCode>
                <c:ptCount val="3"/>
                <c:pt idx="0">
                  <c:v>9.0</c:v>
                </c:pt>
                <c:pt idx="1">
                  <c:v>26.0</c:v>
                </c:pt>
                <c:pt idx="2">
                  <c:v>13.0</c:v>
                </c:pt>
              </c:numCache>
            </c:numRef>
          </c:val>
        </c:ser>
        <c:ser>
          <c:idx val="2"/>
          <c:order val="2"/>
          <c:tx>
            <c:strRef>
              <c:f>Sheet1!$A$4</c:f>
              <c:strCache>
                <c:ptCount val="1"/>
                <c:pt idx="0">
                  <c:v>Neutral</c:v>
                </c:pt>
              </c:strCache>
            </c:strRef>
          </c:tx>
          <c:invertIfNegative val="0"/>
          <c:cat>
            <c:strRef>
              <c:f>Sheet1!$B$1:$D$1</c:f>
              <c:strCache>
                <c:ptCount val="3"/>
                <c:pt idx="0">
                  <c:v>Kindergarten</c:v>
                </c:pt>
                <c:pt idx="1">
                  <c:v>1st Grade</c:v>
                </c:pt>
                <c:pt idx="2">
                  <c:v>2nd Grade</c:v>
                </c:pt>
              </c:strCache>
            </c:strRef>
          </c:cat>
          <c:val>
            <c:numRef>
              <c:f>Sheet1!$B$4:$D$4</c:f>
              <c:numCache>
                <c:formatCode>General</c:formatCode>
                <c:ptCount val="3"/>
                <c:pt idx="0">
                  <c:v>12.0</c:v>
                </c:pt>
                <c:pt idx="1">
                  <c:v>23.0</c:v>
                </c:pt>
                <c:pt idx="2">
                  <c:v>6.0</c:v>
                </c:pt>
              </c:numCache>
            </c:numRef>
          </c:val>
        </c:ser>
        <c:dLbls>
          <c:showLegendKey val="0"/>
          <c:showVal val="0"/>
          <c:showCatName val="0"/>
          <c:showSerName val="0"/>
          <c:showPercent val="0"/>
          <c:showBubbleSize val="0"/>
        </c:dLbls>
        <c:gapWidth val="150"/>
        <c:axId val="2132547304"/>
        <c:axId val="2135427384"/>
      </c:barChart>
      <c:catAx>
        <c:axId val="2132547304"/>
        <c:scaling>
          <c:orientation val="minMax"/>
        </c:scaling>
        <c:delete val="0"/>
        <c:axPos val="l"/>
        <c:title>
          <c:tx>
            <c:rich>
              <a:bodyPr/>
              <a:lstStyle/>
              <a:p>
                <a:pPr>
                  <a:defRPr/>
                </a:pPr>
                <a:r>
                  <a:rPr lang="en-US"/>
                  <a:t>Grade Level </a:t>
                </a:r>
              </a:p>
            </c:rich>
          </c:tx>
          <c:layout/>
          <c:overlay val="0"/>
        </c:title>
        <c:majorTickMark val="none"/>
        <c:minorTickMark val="none"/>
        <c:tickLblPos val="nextTo"/>
        <c:crossAx val="2135427384"/>
        <c:crosses val="autoZero"/>
        <c:auto val="1"/>
        <c:lblAlgn val="ctr"/>
        <c:lblOffset val="100"/>
        <c:noMultiLvlLbl val="0"/>
      </c:catAx>
      <c:valAx>
        <c:axId val="2135427384"/>
        <c:scaling>
          <c:orientation val="minMax"/>
        </c:scaling>
        <c:delete val="0"/>
        <c:axPos val="b"/>
        <c:majorGridlines/>
        <c:title>
          <c:tx>
            <c:rich>
              <a:bodyPr/>
              <a:lstStyle/>
              <a:p>
                <a:pPr>
                  <a:defRPr/>
                </a:pPr>
                <a:r>
                  <a:rPr lang="en-US" dirty="0"/>
                  <a:t>Number of </a:t>
                </a:r>
                <a:r>
                  <a:rPr lang="en-US" dirty="0" smtClean="0"/>
                  <a:t>Responses </a:t>
                </a:r>
                <a:endParaRPr lang="en-US" dirty="0"/>
              </a:p>
            </c:rich>
          </c:tx>
          <c:layout/>
          <c:overlay val="0"/>
        </c:title>
        <c:numFmt formatCode="General" sourceLinked="1"/>
        <c:majorTickMark val="out"/>
        <c:minorTickMark val="none"/>
        <c:tickLblPos val="nextTo"/>
        <c:crossAx val="21325473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Focus Question 3</a:t>
            </a:r>
          </a:p>
          <a:p>
            <a:pPr>
              <a:defRPr/>
            </a:pPr>
            <a:r>
              <a:rPr lang="en-US"/>
              <a:t>Pre Survey </a:t>
            </a:r>
          </a:p>
        </c:rich>
      </c:tx>
      <c:layout/>
      <c:overlay val="0"/>
    </c:title>
    <c:autoTitleDeleted val="0"/>
    <c:plotArea>
      <c:layout/>
      <c:barChart>
        <c:barDir val="bar"/>
        <c:grouping val="clustered"/>
        <c:varyColors val="0"/>
        <c:ser>
          <c:idx val="0"/>
          <c:order val="0"/>
          <c:tx>
            <c:strRef>
              <c:f>Sheet2!$A$2</c:f>
              <c:strCache>
                <c:ptCount val="1"/>
                <c:pt idx="0">
                  <c:v>Agree</c:v>
                </c:pt>
              </c:strCache>
            </c:strRef>
          </c:tx>
          <c:spPr>
            <a:solidFill>
              <a:schemeClr val="accent2">
                <a:lumMod val="50000"/>
              </a:schemeClr>
            </a:solidFill>
          </c:spPr>
          <c:invertIfNegative val="0"/>
          <c:cat>
            <c:strRef>
              <c:f>Sheet2!$B$1:$D$1</c:f>
              <c:strCache>
                <c:ptCount val="3"/>
                <c:pt idx="0">
                  <c:v>Kindergarten</c:v>
                </c:pt>
                <c:pt idx="1">
                  <c:v>1st Grade</c:v>
                </c:pt>
                <c:pt idx="2">
                  <c:v>2nd Grade</c:v>
                </c:pt>
              </c:strCache>
            </c:strRef>
          </c:cat>
          <c:val>
            <c:numRef>
              <c:f>Sheet2!$B$2:$D$2</c:f>
              <c:numCache>
                <c:formatCode>General</c:formatCode>
                <c:ptCount val="3"/>
                <c:pt idx="0">
                  <c:v>99.0</c:v>
                </c:pt>
                <c:pt idx="1">
                  <c:v>49.0</c:v>
                </c:pt>
                <c:pt idx="2">
                  <c:v>133.0</c:v>
                </c:pt>
              </c:numCache>
            </c:numRef>
          </c:val>
        </c:ser>
        <c:ser>
          <c:idx val="1"/>
          <c:order val="1"/>
          <c:tx>
            <c:strRef>
              <c:f>Sheet2!$A$3</c:f>
              <c:strCache>
                <c:ptCount val="1"/>
                <c:pt idx="0">
                  <c:v>Disagree</c:v>
                </c:pt>
              </c:strCache>
            </c:strRef>
          </c:tx>
          <c:invertIfNegative val="0"/>
          <c:cat>
            <c:strRef>
              <c:f>Sheet2!$B$1:$D$1</c:f>
              <c:strCache>
                <c:ptCount val="3"/>
                <c:pt idx="0">
                  <c:v>Kindergarten</c:v>
                </c:pt>
                <c:pt idx="1">
                  <c:v>1st Grade</c:v>
                </c:pt>
                <c:pt idx="2">
                  <c:v>2nd Grade</c:v>
                </c:pt>
              </c:strCache>
            </c:strRef>
          </c:cat>
          <c:val>
            <c:numRef>
              <c:f>Sheet2!$B$3:$D$3</c:f>
              <c:numCache>
                <c:formatCode>General</c:formatCode>
                <c:ptCount val="3"/>
                <c:pt idx="0">
                  <c:v>18.0</c:v>
                </c:pt>
                <c:pt idx="1">
                  <c:v>67.0</c:v>
                </c:pt>
                <c:pt idx="2">
                  <c:v>30.0</c:v>
                </c:pt>
              </c:numCache>
            </c:numRef>
          </c:val>
        </c:ser>
        <c:ser>
          <c:idx val="2"/>
          <c:order val="2"/>
          <c:tx>
            <c:strRef>
              <c:f>Sheet2!$A$4</c:f>
              <c:strCache>
                <c:ptCount val="1"/>
                <c:pt idx="0">
                  <c:v>Neutral</c:v>
                </c:pt>
              </c:strCache>
            </c:strRef>
          </c:tx>
          <c:invertIfNegative val="0"/>
          <c:cat>
            <c:strRef>
              <c:f>Sheet2!$B$1:$D$1</c:f>
              <c:strCache>
                <c:ptCount val="3"/>
                <c:pt idx="0">
                  <c:v>Kindergarten</c:v>
                </c:pt>
                <c:pt idx="1">
                  <c:v>1st Grade</c:v>
                </c:pt>
                <c:pt idx="2">
                  <c:v>2nd Grade</c:v>
                </c:pt>
              </c:strCache>
            </c:strRef>
          </c:cat>
          <c:val>
            <c:numRef>
              <c:f>Sheet2!$B$4:$D$4</c:f>
              <c:numCache>
                <c:formatCode>General</c:formatCode>
                <c:ptCount val="3"/>
                <c:pt idx="0">
                  <c:v>65.0</c:v>
                </c:pt>
                <c:pt idx="1">
                  <c:v>27.0</c:v>
                </c:pt>
                <c:pt idx="2">
                  <c:v>17.0</c:v>
                </c:pt>
              </c:numCache>
            </c:numRef>
          </c:val>
        </c:ser>
        <c:dLbls>
          <c:showLegendKey val="0"/>
          <c:showVal val="0"/>
          <c:showCatName val="0"/>
          <c:showSerName val="0"/>
          <c:showPercent val="0"/>
          <c:showBubbleSize val="0"/>
        </c:dLbls>
        <c:gapWidth val="150"/>
        <c:axId val="2135879688"/>
        <c:axId val="2135428792"/>
      </c:barChart>
      <c:catAx>
        <c:axId val="2135879688"/>
        <c:scaling>
          <c:orientation val="minMax"/>
        </c:scaling>
        <c:delete val="0"/>
        <c:axPos val="l"/>
        <c:title>
          <c:tx>
            <c:rich>
              <a:bodyPr/>
              <a:lstStyle/>
              <a:p>
                <a:pPr>
                  <a:defRPr/>
                </a:pPr>
                <a:r>
                  <a:rPr lang="en-US"/>
                  <a:t>Grade Level</a:t>
                </a:r>
              </a:p>
            </c:rich>
          </c:tx>
          <c:layout/>
          <c:overlay val="0"/>
        </c:title>
        <c:majorTickMark val="none"/>
        <c:minorTickMark val="none"/>
        <c:tickLblPos val="nextTo"/>
        <c:crossAx val="2135428792"/>
        <c:crosses val="autoZero"/>
        <c:auto val="1"/>
        <c:lblAlgn val="ctr"/>
        <c:lblOffset val="100"/>
        <c:noMultiLvlLbl val="0"/>
      </c:catAx>
      <c:valAx>
        <c:axId val="2135428792"/>
        <c:scaling>
          <c:orientation val="minMax"/>
        </c:scaling>
        <c:delete val="0"/>
        <c:axPos val="b"/>
        <c:majorGridlines/>
        <c:title>
          <c:tx>
            <c:rich>
              <a:bodyPr/>
              <a:lstStyle/>
              <a:p>
                <a:pPr>
                  <a:defRPr/>
                </a:pPr>
                <a:r>
                  <a:rPr lang="en-US"/>
                  <a:t>Number of Response </a:t>
                </a:r>
              </a:p>
            </c:rich>
          </c:tx>
          <c:layout/>
          <c:overlay val="0"/>
        </c:title>
        <c:numFmt formatCode="General" sourceLinked="1"/>
        <c:majorTickMark val="out"/>
        <c:minorTickMark val="none"/>
        <c:tickLblPos val="nextTo"/>
        <c:crossAx val="213587968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Focus Question 1 </a:t>
            </a:r>
          </a:p>
          <a:p>
            <a:pPr>
              <a:defRPr/>
            </a:pPr>
            <a:r>
              <a:rPr lang="en-US"/>
              <a:t>Post Survey </a:t>
            </a:r>
          </a:p>
        </c:rich>
      </c:tx>
      <c:layout/>
      <c:overlay val="0"/>
    </c:title>
    <c:autoTitleDeleted val="0"/>
    <c:plotArea>
      <c:layout/>
      <c:barChart>
        <c:barDir val="bar"/>
        <c:grouping val="clustered"/>
        <c:varyColors val="0"/>
        <c:ser>
          <c:idx val="0"/>
          <c:order val="0"/>
          <c:tx>
            <c:strRef>
              <c:f>Sheet3!$A$2</c:f>
              <c:strCache>
                <c:ptCount val="1"/>
                <c:pt idx="0">
                  <c:v>Agree</c:v>
                </c:pt>
              </c:strCache>
            </c:strRef>
          </c:tx>
          <c:spPr>
            <a:solidFill>
              <a:schemeClr val="accent2">
                <a:lumMod val="50000"/>
              </a:schemeClr>
            </a:solidFill>
          </c:spPr>
          <c:invertIfNegative val="0"/>
          <c:cat>
            <c:strRef>
              <c:f>Sheet3!$B$1:$D$1</c:f>
              <c:strCache>
                <c:ptCount val="3"/>
                <c:pt idx="0">
                  <c:v>Kindergarten</c:v>
                </c:pt>
                <c:pt idx="1">
                  <c:v>1st Grade</c:v>
                </c:pt>
                <c:pt idx="2">
                  <c:v>2nd Grade</c:v>
                </c:pt>
              </c:strCache>
            </c:strRef>
          </c:cat>
          <c:val>
            <c:numRef>
              <c:f>Sheet3!$B$2:$D$2</c:f>
              <c:numCache>
                <c:formatCode>General</c:formatCode>
                <c:ptCount val="3"/>
                <c:pt idx="0">
                  <c:v>55.0</c:v>
                </c:pt>
                <c:pt idx="1">
                  <c:v>68.0</c:v>
                </c:pt>
                <c:pt idx="2">
                  <c:v>68.0</c:v>
                </c:pt>
              </c:numCache>
            </c:numRef>
          </c:val>
        </c:ser>
        <c:ser>
          <c:idx val="1"/>
          <c:order val="1"/>
          <c:tx>
            <c:strRef>
              <c:f>Sheet3!$A$3</c:f>
              <c:strCache>
                <c:ptCount val="1"/>
                <c:pt idx="0">
                  <c:v>Disagree</c:v>
                </c:pt>
              </c:strCache>
            </c:strRef>
          </c:tx>
          <c:invertIfNegative val="0"/>
          <c:cat>
            <c:strRef>
              <c:f>Sheet3!$B$1:$D$1</c:f>
              <c:strCache>
                <c:ptCount val="3"/>
                <c:pt idx="0">
                  <c:v>Kindergarten</c:v>
                </c:pt>
                <c:pt idx="1">
                  <c:v>1st Grade</c:v>
                </c:pt>
                <c:pt idx="2">
                  <c:v>2nd Grade</c:v>
                </c:pt>
              </c:strCache>
            </c:strRef>
          </c:cat>
          <c:val>
            <c:numRef>
              <c:f>Sheet3!$B$3:$D$3</c:f>
              <c:numCache>
                <c:formatCode>General</c:formatCode>
                <c:ptCount val="3"/>
                <c:pt idx="0">
                  <c:v>4.0</c:v>
                </c:pt>
                <c:pt idx="1">
                  <c:v>1.0</c:v>
                </c:pt>
                <c:pt idx="2">
                  <c:v>0.0</c:v>
                </c:pt>
              </c:numCache>
            </c:numRef>
          </c:val>
        </c:ser>
        <c:ser>
          <c:idx val="2"/>
          <c:order val="2"/>
          <c:tx>
            <c:strRef>
              <c:f>Sheet3!$A$4</c:f>
              <c:strCache>
                <c:ptCount val="1"/>
                <c:pt idx="0">
                  <c:v>Neutral</c:v>
                </c:pt>
              </c:strCache>
            </c:strRef>
          </c:tx>
          <c:invertIfNegative val="0"/>
          <c:cat>
            <c:strRef>
              <c:f>Sheet3!$B$1:$D$1</c:f>
              <c:strCache>
                <c:ptCount val="3"/>
                <c:pt idx="0">
                  <c:v>Kindergarten</c:v>
                </c:pt>
                <c:pt idx="1">
                  <c:v>1st Grade</c:v>
                </c:pt>
                <c:pt idx="2">
                  <c:v>2nd Grade</c:v>
                </c:pt>
              </c:strCache>
            </c:strRef>
          </c:cat>
          <c:val>
            <c:numRef>
              <c:f>Sheet3!$B$4:$D$4</c:f>
              <c:numCache>
                <c:formatCode>General</c:formatCode>
                <c:ptCount val="3"/>
                <c:pt idx="0">
                  <c:v>11.0</c:v>
                </c:pt>
                <c:pt idx="1">
                  <c:v>1.0</c:v>
                </c:pt>
                <c:pt idx="2">
                  <c:v>2.0</c:v>
                </c:pt>
              </c:numCache>
            </c:numRef>
          </c:val>
        </c:ser>
        <c:dLbls>
          <c:showLegendKey val="0"/>
          <c:showVal val="0"/>
          <c:showCatName val="0"/>
          <c:showSerName val="0"/>
          <c:showPercent val="0"/>
          <c:showBubbleSize val="0"/>
        </c:dLbls>
        <c:gapWidth val="150"/>
        <c:axId val="2138951144"/>
        <c:axId val="2134865736"/>
      </c:barChart>
      <c:catAx>
        <c:axId val="2138951144"/>
        <c:scaling>
          <c:orientation val="minMax"/>
        </c:scaling>
        <c:delete val="0"/>
        <c:axPos val="l"/>
        <c:title>
          <c:tx>
            <c:rich>
              <a:bodyPr/>
              <a:lstStyle/>
              <a:p>
                <a:pPr>
                  <a:defRPr/>
                </a:pPr>
                <a:r>
                  <a:rPr lang="en-US"/>
                  <a:t>Grade Level </a:t>
                </a:r>
              </a:p>
            </c:rich>
          </c:tx>
          <c:layout/>
          <c:overlay val="0"/>
        </c:title>
        <c:majorTickMark val="none"/>
        <c:minorTickMark val="none"/>
        <c:tickLblPos val="nextTo"/>
        <c:crossAx val="2134865736"/>
        <c:crosses val="autoZero"/>
        <c:auto val="1"/>
        <c:lblAlgn val="ctr"/>
        <c:lblOffset val="100"/>
        <c:noMultiLvlLbl val="0"/>
      </c:catAx>
      <c:valAx>
        <c:axId val="2134865736"/>
        <c:scaling>
          <c:orientation val="minMax"/>
        </c:scaling>
        <c:delete val="0"/>
        <c:axPos val="b"/>
        <c:majorGridlines/>
        <c:title>
          <c:tx>
            <c:rich>
              <a:bodyPr/>
              <a:lstStyle/>
              <a:p>
                <a:pPr>
                  <a:defRPr/>
                </a:pPr>
                <a:r>
                  <a:rPr lang="en-US" dirty="0"/>
                  <a:t>Number of </a:t>
                </a:r>
                <a:r>
                  <a:rPr lang="en-US" dirty="0" smtClean="0"/>
                  <a:t>Responses </a:t>
                </a:r>
                <a:endParaRPr lang="en-US" dirty="0"/>
              </a:p>
            </c:rich>
          </c:tx>
          <c:layout>
            <c:manualLayout>
              <c:xMode val="edge"/>
              <c:yMode val="edge"/>
              <c:x val="0.360631052658094"/>
              <c:y val="0.874999898906492"/>
            </c:manualLayout>
          </c:layout>
          <c:overlay val="0"/>
        </c:title>
        <c:numFmt formatCode="General" sourceLinked="1"/>
        <c:majorTickMark val="out"/>
        <c:minorTickMark val="none"/>
        <c:tickLblPos val="nextTo"/>
        <c:crossAx val="213895114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Focus Question 2</a:t>
            </a:r>
          </a:p>
          <a:p>
            <a:pPr>
              <a:defRPr/>
            </a:pPr>
            <a:r>
              <a:rPr lang="en-US"/>
              <a:t>Post Survey </a:t>
            </a:r>
          </a:p>
        </c:rich>
      </c:tx>
      <c:layout/>
      <c:overlay val="0"/>
    </c:title>
    <c:autoTitleDeleted val="0"/>
    <c:plotArea>
      <c:layout/>
      <c:barChart>
        <c:barDir val="bar"/>
        <c:grouping val="clustered"/>
        <c:varyColors val="0"/>
        <c:ser>
          <c:idx val="0"/>
          <c:order val="0"/>
          <c:tx>
            <c:strRef>
              <c:f>Sheet4!$A$2</c:f>
              <c:strCache>
                <c:ptCount val="1"/>
                <c:pt idx="0">
                  <c:v>Agree</c:v>
                </c:pt>
              </c:strCache>
            </c:strRef>
          </c:tx>
          <c:spPr>
            <a:solidFill>
              <a:schemeClr val="accent2">
                <a:lumMod val="50000"/>
              </a:schemeClr>
            </a:solidFill>
          </c:spPr>
          <c:invertIfNegative val="0"/>
          <c:cat>
            <c:strRef>
              <c:f>Sheet4!$B$1:$D$1</c:f>
              <c:strCache>
                <c:ptCount val="3"/>
                <c:pt idx="0">
                  <c:v>Kindergarten</c:v>
                </c:pt>
                <c:pt idx="1">
                  <c:v>1st Grade</c:v>
                </c:pt>
                <c:pt idx="2">
                  <c:v>2nd Grade</c:v>
                </c:pt>
              </c:strCache>
            </c:strRef>
          </c:cat>
          <c:val>
            <c:numRef>
              <c:f>Sheet4!$B$2:$D$2</c:f>
              <c:numCache>
                <c:formatCode>General</c:formatCode>
                <c:ptCount val="3"/>
                <c:pt idx="0">
                  <c:v>52.0</c:v>
                </c:pt>
                <c:pt idx="1">
                  <c:v>60.0</c:v>
                </c:pt>
                <c:pt idx="2">
                  <c:v>60.0</c:v>
                </c:pt>
              </c:numCache>
            </c:numRef>
          </c:val>
        </c:ser>
        <c:ser>
          <c:idx val="1"/>
          <c:order val="1"/>
          <c:tx>
            <c:strRef>
              <c:f>Sheet4!$A$3</c:f>
              <c:strCache>
                <c:ptCount val="1"/>
                <c:pt idx="0">
                  <c:v>Disagree</c:v>
                </c:pt>
              </c:strCache>
            </c:strRef>
          </c:tx>
          <c:invertIfNegative val="0"/>
          <c:cat>
            <c:strRef>
              <c:f>Sheet4!$B$1:$D$1</c:f>
              <c:strCache>
                <c:ptCount val="3"/>
                <c:pt idx="0">
                  <c:v>Kindergarten</c:v>
                </c:pt>
                <c:pt idx="1">
                  <c:v>1st Grade</c:v>
                </c:pt>
                <c:pt idx="2">
                  <c:v>2nd Grade</c:v>
                </c:pt>
              </c:strCache>
            </c:strRef>
          </c:cat>
          <c:val>
            <c:numRef>
              <c:f>Sheet4!$B$3:$D$3</c:f>
              <c:numCache>
                <c:formatCode>General</c:formatCode>
                <c:ptCount val="3"/>
                <c:pt idx="0">
                  <c:v>1.0</c:v>
                </c:pt>
                <c:pt idx="1">
                  <c:v>0.0</c:v>
                </c:pt>
                <c:pt idx="2">
                  <c:v>0.0</c:v>
                </c:pt>
              </c:numCache>
            </c:numRef>
          </c:val>
        </c:ser>
        <c:ser>
          <c:idx val="2"/>
          <c:order val="2"/>
          <c:tx>
            <c:strRef>
              <c:f>Sheet4!$A$4</c:f>
              <c:strCache>
                <c:ptCount val="1"/>
                <c:pt idx="0">
                  <c:v>Neutral</c:v>
                </c:pt>
              </c:strCache>
            </c:strRef>
          </c:tx>
          <c:invertIfNegative val="0"/>
          <c:cat>
            <c:strRef>
              <c:f>Sheet4!$B$1:$D$1</c:f>
              <c:strCache>
                <c:ptCount val="3"/>
                <c:pt idx="0">
                  <c:v>Kindergarten</c:v>
                </c:pt>
                <c:pt idx="1">
                  <c:v>1st Grade</c:v>
                </c:pt>
                <c:pt idx="2">
                  <c:v>2nd Grade</c:v>
                </c:pt>
              </c:strCache>
            </c:strRef>
          </c:cat>
          <c:val>
            <c:numRef>
              <c:f>Sheet4!$B$4:$D$4</c:f>
              <c:numCache>
                <c:formatCode>General</c:formatCode>
                <c:ptCount val="3"/>
                <c:pt idx="0">
                  <c:v>8.0</c:v>
                </c:pt>
                <c:pt idx="1">
                  <c:v>0.0</c:v>
                </c:pt>
                <c:pt idx="2">
                  <c:v>0.0</c:v>
                </c:pt>
              </c:numCache>
            </c:numRef>
          </c:val>
        </c:ser>
        <c:dLbls>
          <c:showLegendKey val="0"/>
          <c:showVal val="0"/>
          <c:showCatName val="0"/>
          <c:showSerName val="0"/>
          <c:showPercent val="0"/>
          <c:showBubbleSize val="0"/>
        </c:dLbls>
        <c:gapWidth val="150"/>
        <c:axId val="2139023432"/>
        <c:axId val="2138734264"/>
      </c:barChart>
      <c:catAx>
        <c:axId val="2139023432"/>
        <c:scaling>
          <c:orientation val="minMax"/>
        </c:scaling>
        <c:delete val="0"/>
        <c:axPos val="l"/>
        <c:title>
          <c:tx>
            <c:rich>
              <a:bodyPr/>
              <a:lstStyle/>
              <a:p>
                <a:pPr>
                  <a:defRPr/>
                </a:pPr>
                <a:r>
                  <a:rPr lang="en-US"/>
                  <a:t>Grade Level</a:t>
                </a:r>
              </a:p>
            </c:rich>
          </c:tx>
          <c:layout/>
          <c:overlay val="0"/>
        </c:title>
        <c:majorTickMark val="none"/>
        <c:minorTickMark val="none"/>
        <c:tickLblPos val="nextTo"/>
        <c:crossAx val="2138734264"/>
        <c:crosses val="autoZero"/>
        <c:auto val="1"/>
        <c:lblAlgn val="ctr"/>
        <c:lblOffset val="100"/>
        <c:noMultiLvlLbl val="0"/>
      </c:catAx>
      <c:valAx>
        <c:axId val="2138734264"/>
        <c:scaling>
          <c:orientation val="minMax"/>
        </c:scaling>
        <c:delete val="0"/>
        <c:axPos val="b"/>
        <c:majorGridlines/>
        <c:title>
          <c:tx>
            <c:rich>
              <a:bodyPr/>
              <a:lstStyle/>
              <a:p>
                <a:pPr>
                  <a:defRPr/>
                </a:pPr>
                <a:r>
                  <a:rPr lang="en-US" dirty="0"/>
                  <a:t>Number of </a:t>
                </a:r>
                <a:r>
                  <a:rPr lang="en-US" dirty="0" smtClean="0"/>
                  <a:t>Responses </a:t>
                </a:r>
                <a:endParaRPr lang="en-US" dirty="0"/>
              </a:p>
            </c:rich>
          </c:tx>
          <c:layout/>
          <c:overlay val="0"/>
        </c:title>
        <c:numFmt formatCode="General" sourceLinked="1"/>
        <c:majorTickMark val="out"/>
        <c:minorTickMark val="none"/>
        <c:tickLblPos val="nextTo"/>
        <c:crossAx val="21390234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Focus Question 3 </a:t>
            </a:r>
          </a:p>
          <a:p>
            <a:pPr>
              <a:defRPr/>
            </a:pPr>
            <a:r>
              <a:rPr lang="en-US"/>
              <a:t>Post Survey</a:t>
            </a:r>
          </a:p>
        </c:rich>
      </c:tx>
      <c:layout/>
      <c:overlay val="0"/>
    </c:title>
    <c:autoTitleDeleted val="0"/>
    <c:plotArea>
      <c:layout/>
      <c:barChart>
        <c:barDir val="bar"/>
        <c:grouping val="clustered"/>
        <c:varyColors val="0"/>
        <c:ser>
          <c:idx val="0"/>
          <c:order val="0"/>
          <c:tx>
            <c:strRef>
              <c:f>Sheet5!$A$2</c:f>
              <c:strCache>
                <c:ptCount val="1"/>
                <c:pt idx="0">
                  <c:v>Agree</c:v>
                </c:pt>
              </c:strCache>
            </c:strRef>
          </c:tx>
          <c:spPr>
            <a:solidFill>
              <a:schemeClr val="accent2">
                <a:lumMod val="50000"/>
              </a:schemeClr>
            </a:solidFill>
          </c:spPr>
          <c:invertIfNegative val="0"/>
          <c:cat>
            <c:strRef>
              <c:f>Sheet5!$B$1:$D$1</c:f>
              <c:strCache>
                <c:ptCount val="3"/>
                <c:pt idx="0">
                  <c:v>Kindergarten</c:v>
                </c:pt>
                <c:pt idx="1">
                  <c:v>1st Grade</c:v>
                </c:pt>
                <c:pt idx="2">
                  <c:v>2nd Grade</c:v>
                </c:pt>
              </c:strCache>
            </c:strRef>
          </c:cat>
          <c:val>
            <c:numRef>
              <c:f>Sheet5!$B$2:$D$2</c:f>
              <c:numCache>
                <c:formatCode>General</c:formatCode>
                <c:ptCount val="3"/>
                <c:pt idx="0">
                  <c:v>78.0</c:v>
                </c:pt>
                <c:pt idx="1">
                  <c:v>117.0</c:v>
                </c:pt>
                <c:pt idx="2">
                  <c:v>120.0</c:v>
                </c:pt>
              </c:numCache>
            </c:numRef>
          </c:val>
        </c:ser>
        <c:ser>
          <c:idx val="1"/>
          <c:order val="1"/>
          <c:tx>
            <c:strRef>
              <c:f>Sheet5!$A$3</c:f>
              <c:strCache>
                <c:ptCount val="1"/>
                <c:pt idx="0">
                  <c:v>Disagree</c:v>
                </c:pt>
              </c:strCache>
            </c:strRef>
          </c:tx>
          <c:invertIfNegative val="0"/>
          <c:cat>
            <c:strRef>
              <c:f>Sheet5!$B$1:$D$1</c:f>
              <c:strCache>
                <c:ptCount val="3"/>
                <c:pt idx="0">
                  <c:v>Kindergarten</c:v>
                </c:pt>
                <c:pt idx="1">
                  <c:v>1st Grade</c:v>
                </c:pt>
                <c:pt idx="2">
                  <c:v>2nd Grade</c:v>
                </c:pt>
              </c:strCache>
            </c:strRef>
          </c:cat>
          <c:val>
            <c:numRef>
              <c:f>Sheet5!$B$3:$D$3</c:f>
              <c:numCache>
                <c:formatCode>General</c:formatCode>
                <c:ptCount val="3"/>
                <c:pt idx="0">
                  <c:v>3.0</c:v>
                </c:pt>
                <c:pt idx="1">
                  <c:v>0.0</c:v>
                </c:pt>
                <c:pt idx="2">
                  <c:v>0.0</c:v>
                </c:pt>
              </c:numCache>
            </c:numRef>
          </c:val>
        </c:ser>
        <c:ser>
          <c:idx val="2"/>
          <c:order val="2"/>
          <c:tx>
            <c:strRef>
              <c:f>Sheet5!$A$4</c:f>
              <c:strCache>
                <c:ptCount val="1"/>
                <c:pt idx="0">
                  <c:v>Neutral</c:v>
                </c:pt>
              </c:strCache>
            </c:strRef>
          </c:tx>
          <c:invertIfNegative val="0"/>
          <c:cat>
            <c:strRef>
              <c:f>Sheet5!$B$1:$D$1</c:f>
              <c:strCache>
                <c:ptCount val="3"/>
                <c:pt idx="0">
                  <c:v>Kindergarten</c:v>
                </c:pt>
                <c:pt idx="1">
                  <c:v>1st Grade</c:v>
                </c:pt>
                <c:pt idx="2">
                  <c:v>2nd Grade</c:v>
                </c:pt>
              </c:strCache>
            </c:strRef>
          </c:cat>
          <c:val>
            <c:numRef>
              <c:f>Sheet5!$B$4:$D$4</c:f>
              <c:numCache>
                <c:formatCode>General</c:formatCode>
                <c:ptCount val="3"/>
                <c:pt idx="0">
                  <c:v>19.0</c:v>
                </c:pt>
                <c:pt idx="1">
                  <c:v>3.0</c:v>
                </c:pt>
                <c:pt idx="2">
                  <c:v>0.0</c:v>
                </c:pt>
              </c:numCache>
            </c:numRef>
          </c:val>
        </c:ser>
        <c:dLbls>
          <c:showLegendKey val="0"/>
          <c:showVal val="0"/>
          <c:showCatName val="0"/>
          <c:showSerName val="0"/>
          <c:showPercent val="0"/>
          <c:showBubbleSize val="0"/>
        </c:dLbls>
        <c:gapWidth val="150"/>
        <c:axId val="2134821112"/>
        <c:axId val="2134649144"/>
      </c:barChart>
      <c:catAx>
        <c:axId val="2134821112"/>
        <c:scaling>
          <c:orientation val="minMax"/>
        </c:scaling>
        <c:delete val="0"/>
        <c:axPos val="l"/>
        <c:title>
          <c:tx>
            <c:rich>
              <a:bodyPr/>
              <a:lstStyle/>
              <a:p>
                <a:pPr>
                  <a:defRPr/>
                </a:pPr>
                <a:r>
                  <a:rPr lang="en-US"/>
                  <a:t>Grade Level</a:t>
                </a:r>
              </a:p>
            </c:rich>
          </c:tx>
          <c:layout/>
          <c:overlay val="0"/>
        </c:title>
        <c:majorTickMark val="none"/>
        <c:minorTickMark val="none"/>
        <c:tickLblPos val="nextTo"/>
        <c:crossAx val="2134649144"/>
        <c:crosses val="autoZero"/>
        <c:auto val="1"/>
        <c:lblAlgn val="ctr"/>
        <c:lblOffset val="100"/>
        <c:noMultiLvlLbl val="0"/>
      </c:catAx>
      <c:valAx>
        <c:axId val="2134649144"/>
        <c:scaling>
          <c:orientation val="minMax"/>
        </c:scaling>
        <c:delete val="0"/>
        <c:axPos val="b"/>
        <c:majorGridlines/>
        <c:title>
          <c:tx>
            <c:rich>
              <a:bodyPr/>
              <a:lstStyle/>
              <a:p>
                <a:pPr>
                  <a:defRPr/>
                </a:pPr>
                <a:r>
                  <a:rPr lang="en-US" dirty="0"/>
                  <a:t>Number of Responses</a:t>
                </a:r>
              </a:p>
            </c:rich>
          </c:tx>
          <c:layout/>
          <c:overlay val="0"/>
        </c:title>
        <c:numFmt formatCode="General" sourceLinked="1"/>
        <c:majorTickMark val="out"/>
        <c:minorTickMark val="none"/>
        <c:tickLblPos val="nextTo"/>
        <c:crossAx val="21348211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864C63D4-46FA-9740-AA32-B9A6EA19DAC3}" type="datetimeFigureOut">
              <a:rPr lang="en-US" smtClean="0"/>
              <a:t>4/30/15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0C6BF85-1BE3-4B41-AD31-260CBA580315}" type="slidenum">
              <a:rPr lang="en-US" smtClean="0"/>
              <a:t>‹#›</a:t>
            </a:fld>
            <a:endParaRPr lang="en-US"/>
          </a:p>
        </p:txBody>
      </p:sp>
    </p:spTree>
    <p:extLst>
      <p:ext uri="{BB962C8B-B14F-4D97-AF65-F5344CB8AC3E}">
        <p14:creationId xmlns:p14="http://schemas.microsoft.com/office/powerpoint/2010/main" val="33079259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4/30/15</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4/30/15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4/30/15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4/30/15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4/30/15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4/30/15</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4/30/15</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4/30/15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4/30/15</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4/30/15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4/30/15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4/30/15</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1.png"/><Relationship Id="rId5" Type="http://schemas.openxmlformats.org/officeDocument/2006/relationships/package" Target="../embeddings/Microsoft_Word_Document2.docx"/><Relationship Id="rId6"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13.png"/><Relationship Id="rId5" Type="http://schemas.openxmlformats.org/officeDocument/2006/relationships/package" Target="../embeddings/Microsoft_Word_Document4.docx"/><Relationship Id="rId6" Type="http://schemas.openxmlformats.org/officeDocument/2006/relationships/image" Target="../media/image14.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5.docx"/><Relationship Id="rId4" Type="http://schemas.openxmlformats.org/officeDocument/2006/relationships/image" Target="../media/image15.png"/><Relationship Id="rId5" Type="http://schemas.openxmlformats.org/officeDocument/2006/relationships/package" Target="../embeddings/Microsoft_Word_Document6.docx"/><Relationship Id="rId6" Type="http://schemas.openxmlformats.org/officeDocument/2006/relationships/image" Target="../media/image16.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866" y="1498407"/>
            <a:ext cx="8359337" cy="1828800"/>
          </a:xfrm>
        </p:spPr>
        <p:txBody>
          <a:bodyPr>
            <a:normAutofit fontScale="90000"/>
          </a:bodyPr>
          <a:lstStyle/>
          <a:p>
            <a:r>
              <a:rPr lang="en-US" dirty="0" smtClean="0"/>
              <a:t>Enhancing parent involvement in NC-</a:t>
            </a:r>
            <a:r>
              <a:rPr lang="en-US" dirty="0" err="1" smtClean="0"/>
              <a:t>ccss</a:t>
            </a:r>
            <a:r>
              <a:rPr lang="en-US" dirty="0" smtClean="0"/>
              <a:t> for k-2 Mathematics at </a:t>
            </a:r>
            <a:r>
              <a:rPr lang="en-US" dirty="0" err="1" smtClean="0"/>
              <a:t>p.w</a:t>
            </a:r>
            <a:r>
              <a:rPr lang="en-US" dirty="0" smtClean="0"/>
              <a:t>. </a:t>
            </a:r>
            <a:r>
              <a:rPr lang="en-US" dirty="0" err="1" smtClean="0"/>
              <a:t>moore</a:t>
            </a:r>
            <a:r>
              <a:rPr lang="en-US" dirty="0" smtClean="0"/>
              <a:t> elementary school </a:t>
            </a:r>
            <a:endParaRPr lang="en-US" dirty="0"/>
          </a:p>
        </p:txBody>
      </p:sp>
    </p:spTree>
    <p:extLst>
      <p:ext uri="{BB962C8B-B14F-4D97-AF65-F5344CB8AC3E}">
        <p14:creationId xmlns:p14="http://schemas.microsoft.com/office/powerpoint/2010/main" val="3537006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Workshop Flyer</a:t>
            </a:r>
            <a:endParaRPr lang="en-US" dirty="0"/>
          </a:p>
        </p:txBody>
      </p:sp>
      <p:pic>
        <p:nvPicPr>
          <p:cNvPr id="4" name="Picture 3" descr="2015 K-2 Math Workshop flyer-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451" y="1219200"/>
            <a:ext cx="4357255" cy="5638800"/>
          </a:xfrm>
          <a:prstGeom prst="rect">
            <a:avLst/>
          </a:prstGeom>
        </p:spPr>
      </p:pic>
    </p:spTree>
    <p:extLst>
      <p:ext uri="{BB962C8B-B14F-4D97-AF65-F5344CB8AC3E}">
        <p14:creationId xmlns:p14="http://schemas.microsoft.com/office/powerpoint/2010/main" val="6216649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and Post Survey </a:t>
            </a:r>
            <a:endParaRPr lang="en-US" dirty="0"/>
          </a:p>
        </p:txBody>
      </p:sp>
      <p:pic>
        <p:nvPicPr>
          <p:cNvPr id="4" name="Picture 3" descr="2015 REU Parent Survey Form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6825" y="1492251"/>
            <a:ext cx="4146261" cy="5365749"/>
          </a:xfrm>
          <a:prstGeom prst="rect">
            <a:avLst/>
          </a:prstGeom>
        </p:spPr>
      </p:pic>
    </p:spTree>
    <p:extLst>
      <p:ext uri="{BB962C8B-B14F-4D97-AF65-F5344CB8AC3E}">
        <p14:creationId xmlns:p14="http://schemas.microsoft.com/office/powerpoint/2010/main" val="41086666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 Squared Test</a:t>
            </a:r>
            <a:endParaRPr lang="en-US" dirty="0"/>
          </a:p>
        </p:txBody>
      </p:sp>
      <p:sp>
        <p:nvSpPr>
          <p:cNvPr id="7" name="Content Placeholder 6"/>
          <p:cNvSpPr>
            <a:spLocks noGrp="1"/>
          </p:cNvSpPr>
          <p:nvPr>
            <p:ph sz="quarter" idx="1"/>
          </p:nvPr>
        </p:nvSpPr>
        <p:spPr>
          <a:xfrm>
            <a:off x="612648" y="1600200"/>
            <a:ext cx="7874392" cy="2876441"/>
          </a:xfrm>
        </p:spPr>
        <p:txBody>
          <a:bodyPr>
            <a:normAutofit fontScale="85000" lnSpcReduction="20000"/>
          </a:bodyPr>
          <a:lstStyle/>
          <a:p>
            <a:r>
              <a:rPr lang="en-US" dirty="0"/>
              <a:t>The Chi-Square Test showed a comparison of the observed values (parents’ survey response) and the expected values (parents’ strong agreement), which are listed above and concluded that the impact of the Parent Involvement Workshop was considered to be a positive factor in influencing parents’ attitudes toward the research focus questions. In the analysis of the pre and post surveys, the Chi-Square Test determined a statically significant relationship exists. </a:t>
            </a:r>
          </a:p>
        </p:txBody>
      </p:sp>
      <p:pic>
        <p:nvPicPr>
          <p:cNvPr id="10" name="image07.png" descr="Screen Shot 2014-07-02 at 7.26.29 PM.png"/>
          <p:cNvPicPr/>
          <p:nvPr/>
        </p:nvPicPr>
        <p:blipFill>
          <a:blip r:embed="rId2"/>
          <a:srcRect/>
          <a:stretch>
            <a:fillRect/>
          </a:stretch>
        </p:blipFill>
        <p:spPr>
          <a:xfrm>
            <a:off x="1067077" y="4677838"/>
            <a:ext cx="7240864" cy="1819681"/>
          </a:xfrm>
          <a:prstGeom prst="rect">
            <a:avLst/>
          </a:prstGeom>
          <a:ln/>
        </p:spPr>
      </p:pic>
    </p:spTree>
    <p:extLst>
      <p:ext uri="{BB962C8B-B14F-4D97-AF65-F5344CB8AC3E}">
        <p14:creationId xmlns:p14="http://schemas.microsoft.com/office/powerpoint/2010/main" val="41930616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Chi-Square Data Tables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696873758"/>
              </p:ext>
            </p:extLst>
          </p:nvPr>
        </p:nvGraphicFramePr>
        <p:xfrm>
          <a:off x="1252728" y="1704509"/>
          <a:ext cx="6613525" cy="4879061"/>
        </p:xfrm>
        <a:graphic>
          <a:graphicData uri="http://schemas.openxmlformats.org/presentationml/2006/ole">
            <mc:AlternateContent xmlns:mc="http://schemas.openxmlformats.org/markup-compatibility/2006">
              <mc:Choice xmlns:v="urn:schemas-microsoft-com:vml" Requires="v">
                <p:oleObj spid="_x0000_s1129" name="Document" r:id="rId3" imgW="5956300" imgH="4394200" progId="Word.Document.12">
                  <p:embed/>
                </p:oleObj>
              </mc:Choice>
              <mc:Fallback>
                <p:oleObj name="Document" r:id="rId3" imgW="5956300" imgH="4394200" progId="Word.Document.12">
                  <p:embed/>
                  <p:pic>
                    <p:nvPicPr>
                      <p:cNvPr id="0" name=""/>
                      <p:cNvPicPr/>
                      <p:nvPr/>
                    </p:nvPicPr>
                    <p:blipFill>
                      <a:blip r:embed="rId4"/>
                      <a:stretch>
                        <a:fillRect/>
                      </a:stretch>
                    </p:blipFill>
                    <p:spPr>
                      <a:xfrm>
                        <a:off x="1252728" y="1704509"/>
                        <a:ext cx="6613525" cy="4879061"/>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841789605"/>
              </p:ext>
            </p:extLst>
          </p:nvPr>
        </p:nvGraphicFramePr>
        <p:xfrm>
          <a:off x="1270085" y="2440394"/>
          <a:ext cx="6596168" cy="1703646"/>
        </p:xfrm>
        <a:graphic>
          <a:graphicData uri="http://schemas.openxmlformats.org/presentationml/2006/ole">
            <mc:AlternateContent xmlns:mc="http://schemas.openxmlformats.org/markup-compatibility/2006">
              <mc:Choice xmlns:v="urn:schemas-microsoft-com:vml" Requires="v">
                <p:oleObj spid="_x0000_s1130" name="Document" r:id="rId5" imgW="5753100" imgH="1485900" progId="Word.Document.12">
                  <p:embed/>
                </p:oleObj>
              </mc:Choice>
              <mc:Fallback>
                <p:oleObj name="Document" r:id="rId5" imgW="5753100" imgH="1485900" progId="Word.Document.12">
                  <p:embed/>
                  <p:pic>
                    <p:nvPicPr>
                      <p:cNvPr id="0" name=""/>
                      <p:cNvPicPr/>
                      <p:nvPr/>
                    </p:nvPicPr>
                    <p:blipFill>
                      <a:blip r:embed="rId6"/>
                      <a:stretch>
                        <a:fillRect/>
                      </a:stretch>
                    </p:blipFill>
                    <p:spPr>
                      <a:xfrm>
                        <a:off x="1270085" y="2440394"/>
                        <a:ext cx="6596168" cy="1703646"/>
                      </a:xfrm>
                      <a:prstGeom prst="rect">
                        <a:avLst/>
                      </a:prstGeom>
                    </p:spPr>
                  </p:pic>
                </p:oleObj>
              </mc:Fallback>
            </mc:AlternateContent>
          </a:graphicData>
        </a:graphic>
      </p:graphicFrame>
    </p:spTree>
    <p:extLst>
      <p:ext uri="{BB962C8B-B14F-4D97-AF65-F5344CB8AC3E}">
        <p14:creationId xmlns:p14="http://schemas.microsoft.com/office/powerpoint/2010/main" val="31330973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Chi-Square Test Data Tables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107180635"/>
              </p:ext>
            </p:extLst>
          </p:nvPr>
        </p:nvGraphicFramePr>
        <p:xfrm>
          <a:off x="852907" y="1795017"/>
          <a:ext cx="7430972" cy="1853782"/>
        </p:xfrm>
        <a:graphic>
          <a:graphicData uri="http://schemas.openxmlformats.org/presentationml/2006/ole">
            <mc:AlternateContent xmlns:mc="http://schemas.openxmlformats.org/markup-compatibility/2006">
              <mc:Choice xmlns:v="urn:schemas-microsoft-com:vml" Requires="v">
                <p:oleObj spid="_x0000_s2149" name="Document" r:id="rId3" imgW="5956300" imgH="1485900" progId="Word.Document.12">
                  <p:embed/>
                </p:oleObj>
              </mc:Choice>
              <mc:Fallback>
                <p:oleObj name="Document" r:id="rId3" imgW="5956300" imgH="1485900" progId="Word.Document.12">
                  <p:embed/>
                  <p:pic>
                    <p:nvPicPr>
                      <p:cNvPr id="0" name=""/>
                      <p:cNvPicPr/>
                      <p:nvPr/>
                    </p:nvPicPr>
                    <p:blipFill>
                      <a:blip r:embed="rId4"/>
                      <a:stretch>
                        <a:fillRect/>
                      </a:stretch>
                    </p:blipFill>
                    <p:spPr>
                      <a:xfrm>
                        <a:off x="852907" y="1795017"/>
                        <a:ext cx="7430972" cy="1853782"/>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38795163"/>
              </p:ext>
            </p:extLst>
          </p:nvPr>
        </p:nvGraphicFramePr>
        <p:xfrm>
          <a:off x="1023734" y="4053730"/>
          <a:ext cx="7089171" cy="1835589"/>
        </p:xfrm>
        <a:graphic>
          <a:graphicData uri="http://schemas.openxmlformats.org/presentationml/2006/ole">
            <mc:AlternateContent xmlns:mc="http://schemas.openxmlformats.org/markup-compatibility/2006">
              <mc:Choice xmlns:v="urn:schemas-microsoft-com:vml" Requires="v">
                <p:oleObj spid="_x0000_s2150" name="Document" r:id="rId5" imgW="5689600" imgH="1473200" progId="Word.Document.12">
                  <p:embed/>
                </p:oleObj>
              </mc:Choice>
              <mc:Fallback>
                <p:oleObj name="Document" r:id="rId5" imgW="5689600" imgH="1473200" progId="Word.Document.12">
                  <p:embed/>
                  <p:pic>
                    <p:nvPicPr>
                      <p:cNvPr id="0" name=""/>
                      <p:cNvPicPr/>
                      <p:nvPr/>
                    </p:nvPicPr>
                    <p:blipFill>
                      <a:blip r:embed="rId6"/>
                      <a:stretch>
                        <a:fillRect/>
                      </a:stretch>
                    </p:blipFill>
                    <p:spPr>
                      <a:xfrm>
                        <a:off x="1023734" y="4053730"/>
                        <a:ext cx="7089171" cy="1835589"/>
                      </a:xfrm>
                      <a:prstGeom prst="rect">
                        <a:avLst/>
                      </a:prstGeom>
                    </p:spPr>
                  </p:pic>
                </p:oleObj>
              </mc:Fallback>
            </mc:AlternateContent>
          </a:graphicData>
        </a:graphic>
      </p:graphicFrame>
    </p:spTree>
    <p:extLst>
      <p:ext uri="{BB962C8B-B14F-4D97-AF65-F5344CB8AC3E}">
        <p14:creationId xmlns:p14="http://schemas.microsoft.com/office/powerpoint/2010/main" val="32315269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Chi-Square Test Data Tables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3847040"/>
              </p:ext>
            </p:extLst>
          </p:nvPr>
        </p:nvGraphicFramePr>
        <p:xfrm>
          <a:off x="918280" y="2002603"/>
          <a:ext cx="7311861" cy="1888494"/>
        </p:xfrm>
        <a:graphic>
          <a:graphicData uri="http://schemas.openxmlformats.org/presentationml/2006/ole">
            <mc:AlternateContent xmlns:mc="http://schemas.openxmlformats.org/markup-compatibility/2006">
              <mc:Choice xmlns:v="urn:schemas-microsoft-com:vml" Requires="v">
                <p:oleObj spid="_x0000_s3173" name="Document" r:id="rId3" imgW="5753100" imgH="1485900" progId="Word.Document.12">
                  <p:embed/>
                </p:oleObj>
              </mc:Choice>
              <mc:Fallback>
                <p:oleObj name="Document" r:id="rId3" imgW="5753100" imgH="1485900" progId="Word.Document.12">
                  <p:embed/>
                  <p:pic>
                    <p:nvPicPr>
                      <p:cNvPr id="0" name=""/>
                      <p:cNvPicPr/>
                      <p:nvPr/>
                    </p:nvPicPr>
                    <p:blipFill>
                      <a:blip r:embed="rId4"/>
                      <a:stretch>
                        <a:fillRect/>
                      </a:stretch>
                    </p:blipFill>
                    <p:spPr>
                      <a:xfrm>
                        <a:off x="918280" y="2002603"/>
                        <a:ext cx="7311861" cy="188849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2680627"/>
              </p:ext>
            </p:extLst>
          </p:nvPr>
        </p:nvGraphicFramePr>
        <p:xfrm>
          <a:off x="918280" y="4090683"/>
          <a:ext cx="7311861" cy="1888494"/>
        </p:xfrm>
        <a:graphic>
          <a:graphicData uri="http://schemas.openxmlformats.org/presentationml/2006/ole">
            <mc:AlternateContent xmlns:mc="http://schemas.openxmlformats.org/markup-compatibility/2006">
              <mc:Choice xmlns:v="urn:schemas-microsoft-com:vml" Requires="v">
                <p:oleObj spid="_x0000_s3174" name="Document" r:id="rId5" imgW="5753100" imgH="1485900" progId="Word.Document.12">
                  <p:embed/>
                </p:oleObj>
              </mc:Choice>
              <mc:Fallback>
                <p:oleObj name="Document" r:id="rId5" imgW="5753100" imgH="1485900" progId="Word.Document.12">
                  <p:embed/>
                  <p:pic>
                    <p:nvPicPr>
                      <p:cNvPr id="0" name=""/>
                      <p:cNvPicPr/>
                      <p:nvPr/>
                    </p:nvPicPr>
                    <p:blipFill>
                      <a:blip r:embed="rId6"/>
                      <a:stretch>
                        <a:fillRect/>
                      </a:stretch>
                    </p:blipFill>
                    <p:spPr>
                      <a:xfrm>
                        <a:off x="918280" y="4090683"/>
                        <a:ext cx="7311861" cy="1888494"/>
                      </a:xfrm>
                      <a:prstGeom prst="rect">
                        <a:avLst/>
                      </a:prstGeom>
                    </p:spPr>
                  </p:pic>
                </p:oleObj>
              </mc:Fallback>
            </mc:AlternateContent>
          </a:graphicData>
        </a:graphic>
      </p:graphicFrame>
    </p:spTree>
    <p:extLst>
      <p:ext uri="{BB962C8B-B14F-4D97-AF65-F5344CB8AC3E}">
        <p14:creationId xmlns:p14="http://schemas.microsoft.com/office/powerpoint/2010/main" val="35046406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Chi-Square Test Chart</a:t>
            </a:r>
            <a:endParaRPr lang="en-US" dirty="0"/>
          </a:p>
        </p:txBody>
      </p:sp>
      <p:graphicFrame>
        <p:nvGraphicFramePr>
          <p:cNvPr id="3" name="Chart 2"/>
          <p:cNvGraphicFramePr/>
          <p:nvPr>
            <p:extLst>
              <p:ext uri="{D42A27DB-BD31-4B8C-83A1-F6EECF244321}">
                <p14:modId xmlns:p14="http://schemas.microsoft.com/office/powerpoint/2010/main" val="2791737123"/>
              </p:ext>
            </p:extLst>
          </p:nvPr>
        </p:nvGraphicFramePr>
        <p:xfrm>
          <a:off x="1495677" y="1851258"/>
          <a:ext cx="5486400" cy="36760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1258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Chi-Square Test Chart</a:t>
            </a:r>
            <a:endParaRPr lang="en-US" dirty="0"/>
          </a:p>
        </p:txBody>
      </p:sp>
      <p:graphicFrame>
        <p:nvGraphicFramePr>
          <p:cNvPr id="3" name="Chart 2"/>
          <p:cNvGraphicFramePr/>
          <p:nvPr>
            <p:extLst>
              <p:ext uri="{D42A27DB-BD31-4B8C-83A1-F6EECF244321}">
                <p14:modId xmlns:p14="http://schemas.microsoft.com/office/powerpoint/2010/main" val="2797596730"/>
              </p:ext>
            </p:extLst>
          </p:nvPr>
        </p:nvGraphicFramePr>
        <p:xfrm>
          <a:off x="1422593" y="2042109"/>
          <a:ext cx="6027682" cy="35379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620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Chi-Square Test Chart</a:t>
            </a:r>
            <a:endParaRPr lang="en-US" dirty="0"/>
          </a:p>
        </p:txBody>
      </p:sp>
      <p:graphicFrame>
        <p:nvGraphicFramePr>
          <p:cNvPr id="3" name="Chart 2"/>
          <p:cNvGraphicFramePr/>
          <p:nvPr>
            <p:extLst>
              <p:ext uri="{D42A27DB-BD31-4B8C-83A1-F6EECF244321}">
                <p14:modId xmlns:p14="http://schemas.microsoft.com/office/powerpoint/2010/main" val="1536518921"/>
              </p:ext>
            </p:extLst>
          </p:nvPr>
        </p:nvGraphicFramePr>
        <p:xfrm>
          <a:off x="1564492" y="2088858"/>
          <a:ext cx="6490540" cy="39584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8345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Chi-Square Test Chart</a:t>
            </a:r>
            <a:endParaRPr lang="en-US" dirty="0"/>
          </a:p>
        </p:txBody>
      </p:sp>
      <p:graphicFrame>
        <p:nvGraphicFramePr>
          <p:cNvPr id="3" name="Chart 2"/>
          <p:cNvGraphicFramePr/>
          <p:nvPr>
            <p:extLst>
              <p:ext uri="{D42A27DB-BD31-4B8C-83A1-F6EECF244321}">
                <p14:modId xmlns:p14="http://schemas.microsoft.com/office/powerpoint/2010/main" val="1447499603"/>
              </p:ext>
            </p:extLst>
          </p:nvPr>
        </p:nvGraphicFramePr>
        <p:xfrm>
          <a:off x="1275799" y="2058049"/>
          <a:ext cx="6600481" cy="41253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834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a:t>
            </a:r>
            <a:endParaRPr lang="en-US" dirty="0"/>
          </a:p>
        </p:txBody>
      </p:sp>
      <p:sp>
        <p:nvSpPr>
          <p:cNvPr id="3" name="Content Placeholder 2"/>
          <p:cNvSpPr>
            <a:spLocks noGrp="1"/>
          </p:cNvSpPr>
          <p:nvPr>
            <p:ph sz="quarter" idx="1"/>
          </p:nvPr>
        </p:nvSpPr>
        <p:spPr>
          <a:xfrm>
            <a:off x="1581023" y="4664075"/>
            <a:ext cx="5991352" cy="1762819"/>
          </a:xfrm>
        </p:spPr>
        <p:txBody>
          <a:bodyPr>
            <a:noAutofit/>
          </a:bodyPr>
          <a:lstStyle/>
          <a:p>
            <a:pPr marL="0" indent="0" algn="ctr">
              <a:buNone/>
            </a:pPr>
            <a:r>
              <a:rPr lang="en-US" sz="5400" dirty="0" smtClean="0"/>
              <a:t>Dr. Darnell Johnson</a:t>
            </a:r>
          </a:p>
          <a:p>
            <a:pPr marL="0" indent="0" algn="ctr">
              <a:buNone/>
            </a:pPr>
            <a:r>
              <a:rPr lang="en-US" sz="4000" dirty="0" smtClean="0"/>
              <a:t>Endowed Professor</a:t>
            </a:r>
            <a:endParaRPr lang="en-US" sz="4000" dirty="0"/>
          </a:p>
        </p:txBody>
      </p:sp>
      <p:pic>
        <p:nvPicPr>
          <p:cNvPr id="4" name="Content Placeholder 5" descr="johnson.jpg"/>
          <p:cNvPicPr>
            <a:picLocks noChangeAspect="1"/>
          </p:cNvPicPr>
          <p:nvPr/>
        </p:nvPicPr>
        <p:blipFill>
          <a:blip r:embed="rId2">
            <a:extLst>
              <a:ext uri="{28A0092B-C50C-407E-A947-70E740481C1C}">
                <a14:useLocalDpi xmlns:a14="http://schemas.microsoft.com/office/drawing/2010/main" val="0"/>
              </a:ext>
            </a:extLst>
          </a:blip>
          <a:srcRect t="-10788" b="-10788"/>
          <a:stretch>
            <a:fillRect/>
          </a:stretch>
        </p:blipFill>
        <p:spPr>
          <a:xfrm>
            <a:off x="3405909" y="1533907"/>
            <a:ext cx="2581707" cy="2963574"/>
          </a:xfrm>
          <a:prstGeom prst="rect">
            <a:avLst/>
          </a:prstGeom>
        </p:spPr>
      </p:pic>
    </p:spTree>
    <p:extLst>
      <p:ext uri="{BB962C8B-B14F-4D97-AF65-F5344CB8AC3E}">
        <p14:creationId xmlns:p14="http://schemas.microsoft.com/office/powerpoint/2010/main" val="5949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Chi-Square Test Chart</a:t>
            </a:r>
            <a:endParaRPr lang="en-US" dirty="0"/>
          </a:p>
        </p:txBody>
      </p:sp>
      <p:graphicFrame>
        <p:nvGraphicFramePr>
          <p:cNvPr id="3" name="Chart 2"/>
          <p:cNvGraphicFramePr/>
          <p:nvPr>
            <p:extLst>
              <p:ext uri="{D42A27DB-BD31-4B8C-83A1-F6EECF244321}">
                <p14:modId xmlns:p14="http://schemas.microsoft.com/office/powerpoint/2010/main" val="2488365457"/>
              </p:ext>
            </p:extLst>
          </p:nvPr>
        </p:nvGraphicFramePr>
        <p:xfrm>
          <a:off x="1464022" y="1860549"/>
          <a:ext cx="6213681" cy="3875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8345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Chi-Square Test Chart</a:t>
            </a:r>
            <a:endParaRPr lang="en-US" dirty="0"/>
          </a:p>
        </p:txBody>
      </p:sp>
      <p:graphicFrame>
        <p:nvGraphicFramePr>
          <p:cNvPr id="3" name="Chart 2"/>
          <p:cNvGraphicFramePr/>
          <p:nvPr>
            <p:extLst>
              <p:ext uri="{D42A27DB-BD31-4B8C-83A1-F6EECF244321}">
                <p14:modId xmlns:p14="http://schemas.microsoft.com/office/powerpoint/2010/main" val="948483165"/>
              </p:ext>
            </p:extLst>
          </p:nvPr>
        </p:nvGraphicFramePr>
        <p:xfrm>
          <a:off x="1501019" y="2000250"/>
          <a:ext cx="6314440" cy="3587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761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Team Discussion of Research </a:t>
            </a:r>
            <a:endParaRPr lang="en-US" dirty="0"/>
          </a:p>
        </p:txBody>
      </p:sp>
      <p:pic>
        <p:nvPicPr>
          <p:cNvPr id="7" name="Picture 6" descr="powerpoint.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1448" y="1825170"/>
            <a:ext cx="6439504" cy="4293002"/>
          </a:xfrm>
          <a:prstGeom prst="rect">
            <a:avLst/>
          </a:prstGeom>
        </p:spPr>
      </p:pic>
    </p:spTree>
    <p:extLst>
      <p:ext uri="{BB962C8B-B14F-4D97-AF65-F5344CB8AC3E}">
        <p14:creationId xmlns:p14="http://schemas.microsoft.com/office/powerpoint/2010/main" val="4117736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Math Team Observes Math Classes at P.W. Moore Elementary School</a:t>
            </a:r>
            <a:endParaRPr lang="en-US" dirty="0"/>
          </a:p>
        </p:txBody>
      </p:sp>
      <p:pic>
        <p:nvPicPr>
          <p:cNvPr id="5" name="Picture 4" descr="POSTER2.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3066" y="1728410"/>
            <a:ext cx="6838647" cy="4559098"/>
          </a:xfrm>
          <a:prstGeom prst="rect">
            <a:avLst/>
          </a:prstGeom>
        </p:spPr>
      </p:pic>
    </p:spTree>
    <p:extLst>
      <p:ext uri="{BB962C8B-B14F-4D97-AF65-F5344CB8AC3E}">
        <p14:creationId xmlns:p14="http://schemas.microsoft.com/office/powerpoint/2010/main" val="1266738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Math Team Plan for Parent Workshop</a:t>
            </a:r>
            <a:endParaRPr lang="en-US" dirty="0"/>
          </a:p>
        </p:txBody>
      </p:sp>
      <p:pic>
        <p:nvPicPr>
          <p:cNvPr id="3" name="Picture 2" descr="Powerpoint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935" y="1668005"/>
            <a:ext cx="7300281" cy="4866854"/>
          </a:xfrm>
          <a:prstGeom prst="rect">
            <a:avLst/>
          </a:prstGeom>
        </p:spPr>
      </p:pic>
    </p:spTree>
    <p:extLst>
      <p:ext uri="{BB962C8B-B14F-4D97-AF65-F5344CB8AC3E}">
        <p14:creationId xmlns:p14="http://schemas.microsoft.com/office/powerpoint/2010/main" val="2639605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Math Team Coordinating Parent Workshop</a:t>
            </a:r>
            <a:endParaRPr lang="en-US" dirty="0"/>
          </a:p>
        </p:txBody>
      </p:sp>
      <p:pic>
        <p:nvPicPr>
          <p:cNvPr id="4" name="Picture 3" descr="POSTER3.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827" y="1758635"/>
            <a:ext cx="7165220" cy="4776813"/>
          </a:xfrm>
          <a:prstGeom prst="rect">
            <a:avLst/>
          </a:prstGeom>
        </p:spPr>
      </p:pic>
    </p:spTree>
    <p:extLst>
      <p:ext uri="{BB962C8B-B14F-4D97-AF65-F5344CB8AC3E}">
        <p14:creationId xmlns:p14="http://schemas.microsoft.com/office/powerpoint/2010/main" val="3991558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a:t>The results of the surveys concluded that Parent Involvement contributes to growth in student learning. Involved parents accomplish things, including motivating and engaging their children, acquiring new knowledge and skills, and collaborating with teachers. But those accomplishments best serve their purpose when they lead their children to help improve student achievement. The workshop provided richer information on what skills and topics students are learning according to the North Carolina Common Core State Standards. Assisting parents in an understanding of the standards provided the parents with a different perspective on mathematics and the importance of being involved with their child’s education. Parents understood the math language by constructing different activities during the workshops and were given different tips that can be used in the home. Take-home activities and tips given in the parent tool kits benefited parents in assisting with student homework and learning. Most education reformers agree that improving student learning defines effective teaching [10]. </a:t>
            </a:r>
          </a:p>
        </p:txBody>
      </p:sp>
    </p:spTree>
    <p:extLst>
      <p:ext uri="{BB962C8B-B14F-4D97-AF65-F5344CB8AC3E}">
        <p14:creationId xmlns:p14="http://schemas.microsoft.com/office/powerpoint/2010/main" val="42775660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sz="quarter" idx="1"/>
          </p:nvPr>
        </p:nvSpPr>
        <p:spPr>
          <a:xfrm>
            <a:off x="612648" y="1600200"/>
            <a:ext cx="8153400" cy="4750043"/>
          </a:xfrm>
        </p:spPr>
        <p:txBody>
          <a:bodyPr>
            <a:normAutofit lnSpcReduction="10000"/>
          </a:bodyPr>
          <a:lstStyle/>
          <a:p>
            <a:r>
              <a:rPr lang="en-US" dirty="0"/>
              <a:t>The long-term goal is to build a stronger parent support system in Kindergarten, 1</a:t>
            </a:r>
            <a:r>
              <a:rPr lang="en-US" baseline="30000" dirty="0"/>
              <a:t>st</a:t>
            </a:r>
            <a:r>
              <a:rPr lang="en-US" dirty="0"/>
              <a:t> grade, and 2</a:t>
            </a:r>
            <a:r>
              <a:rPr lang="en-US" baseline="30000" dirty="0"/>
              <a:t>nd</a:t>
            </a:r>
            <a:r>
              <a:rPr lang="en-US" dirty="0"/>
              <a:t> grade Mathematics in Pasquotank County Public Schools using the North Carolina Common Core State Standards. It is our intent to continue working with Title I elementary schools in the Pasquotank County Public School System. The mathematics team will provide an increased number of workshops during the school year to strengthen parent attendance and student achievement of K-2 mathematics. </a:t>
            </a:r>
          </a:p>
          <a:p>
            <a:endParaRPr lang="en-US" dirty="0"/>
          </a:p>
        </p:txBody>
      </p:sp>
    </p:spTree>
    <p:extLst>
      <p:ext uri="{BB962C8B-B14F-4D97-AF65-F5344CB8AC3E}">
        <p14:creationId xmlns:p14="http://schemas.microsoft.com/office/powerpoint/2010/main" val="1477958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sz="quarter" idx="1"/>
          </p:nvPr>
        </p:nvSpPr>
        <p:spPr>
          <a:xfrm>
            <a:off x="234696" y="1600200"/>
            <a:ext cx="8531352" cy="4495800"/>
          </a:xfrm>
        </p:spPr>
        <p:txBody>
          <a:bodyPr/>
          <a:lstStyle/>
          <a:p>
            <a:r>
              <a:rPr lang="en-US" dirty="0"/>
              <a:t>The members of the 2015 </a:t>
            </a:r>
            <a:r>
              <a:rPr lang="en-US" dirty="0" smtClean="0"/>
              <a:t>Research Undergraduates </a:t>
            </a:r>
            <a:r>
              <a:rPr lang="en-US" dirty="0"/>
              <a:t>Mathematics Team would like to give a special thanks to Dr. Linda B. Hayden, Dr. Darnell Johnson, Principal Lindsey James, 2014 Teacher of the Year Mrs. </a:t>
            </a:r>
            <a:r>
              <a:rPr lang="en-US" dirty="0" err="1"/>
              <a:t>Joycelyn</a:t>
            </a:r>
            <a:r>
              <a:rPr lang="en-US" dirty="0"/>
              <a:t> Hinton, the REU staff, and faculty of P.W. Moore Elementary School for guidance and assistance during this research process.</a:t>
            </a:r>
          </a:p>
        </p:txBody>
      </p:sp>
    </p:spTree>
    <p:extLst>
      <p:ext uri="{BB962C8B-B14F-4D97-AF65-F5344CB8AC3E}">
        <p14:creationId xmlns:p14="http://schemas.microsoft.com/office/powerpoint/2010/main" val="1788034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9075" y="1946275"/>
            <a:ext cx="6477000" cy="1828800"/>
          </a:xfrm>
        </p:spPr>
        <p:txBody>
          <a:bodyPr>
            <a:normAutofit/>
          </a:bodyPr>
          <a:lstStyle/>
          <a:p>
            <a:r>
              <a:rPr lang="en-US" sz="8800" dirty="0" smtClean="0"/>
              <a:t>Questions?</a:t>
            </a:r>
            <a:endParaRPr lang="en-US" sz="8800" dirty="0"/>
          </a:p>
        </p:txBody>
      </p:sp>
    </p:spTree>
    <p:extLst>
      <p:ext uri="{BB962C8B-B14F-4D97-AF65-F5344CB8AC3E}">
        <p14:creationId xmlns:p14="http://schemas.microsoft.com/office/powerpoint/2010/main" val="237406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Members </a:t>
            </a:r>
            <a:endParaRPr lang="en-US" dirty="0"/>
          </a:p>
        </p:txBody>
      </p:sp>
      <p:sp>
        <p:nvSpPr>
          <p:cNvPr id="4" name="Rectangle 3"/>
          <p:cNvSpPr/>
          <p:nvPr/>
        </p:nvSpPr>
        <p:spPr>
          <a:xfrm>
            <a:off x="5739271" y="3965316"/>
            <a:ext cx="1747719" cy="369332"/>
          </a:xfrm>
          <a:prstGeom prst="rect">
            <a:avLst/>
          </a:prstGeom>
        </p:spPr>
        <p:txBody>
          <a:bodyPr wrap="none">
            <a:spAutoFit/>
          </a:bodyPr>
          <a:lstStyle/>
          <a:p>
            <a:r>
              <a:rPr lang="en-US" dirty="0"/>
              <a:t>William F. </a:t>
            </a:r>
            <a:r>
              <a:rPr lang="en-US" dirty="0" err="1"/>
              <a:t>Kahan</a:t>
            </a:r>
            <a:endParaRPr lang="en-US" dirty="0"/>
          </a:p>
        </p:txBody>
      </p:sp>
      <p:sp>
        <p:nvSpPr>
          <p:cNvPr id="5" name="Rectangle 4"/>
          <p:cNvSpPr/>
          <p:nvPr/>
        </p:nvSpPr>
        <p:spPr>
          <a:xfrm>
            <a:off x="1116914" y="3967625"/>
            <a:ext cx="1813793" cy="369332"/>
          </a:xfrm>
          <a:prstGeom prst="rect">
            <a:avLst/>
          </a:prstGeom>
        </p:spPr>
        <p:txBody>
          <a:bodyPr wrap="none">
            <a:spAutoFit/>
          </a:bodyPr>
          <a:lstStyle/>
          <a:p>
            <a:r>
              <a:rPr lang="en-US" dirty="0"/>
              <a:t>Jessica Hathaway </a:t>
            </a:r>
          </a:p>
        </p:txBody>
      </p:sp>
      <p:sp>
        <p:nvSpPr>
          <p:cNvPr id="6" name="Rectangle 5"/>
          <p:cNvSpPr/>
          <p:nvPr/>
        </p:nvSpPr>
        <p:spPr>
          <a:xfrm>
            <a:off x="5739271" y="6114957"/>
            <a:ext cx="1557262" cy="369332"/>
          </a:xfrm>
          <a:prstGeom prst="rect">
            <a:avLst/>
          </a:prstGeom>
        </p:spPr>
        <p:txBody>
          <a:bodyPr wrap="none">
            <a:spAutoFit/>
          </a:bodyPr>
          <a:lstStyle/>
          <a:p>
            <a:r>
              <a:rPr lang="en-US" dirty="0"/>
              <a:t>Alicia Reynolds </a:t>
            </a:r>
          </a:p>
        </p:txBody>
      </p:sp>
      <p:sp>
        <p:nvSpPr>
          <p:cNvPr id="7" name="Rectangle 6"/>
          <p:cNvSpPr/>
          <p:nvPr/>
        </p:nvSpPr>
        <p:spPr>
          <a:xfrm>
            <a:off x="1152707" y="6048728"/>
            <a:ext cx="1756648" cy="369332"/>
          </a:xfrm>
          <a:prstGeom prst="rect">
            <a:avLst/>
          </a:prstGeom>
        </p:spPr>
        <p:txBody>
          <a:bodyPr wrap="none">
            <a:spAutoFit/>
          </a:bodyPr>
          <a:lstStyle/>
          <a:p>
            <a:r>
              <a:rPr lang="en-US" dirty="0" err="1"/>
              <a:t>Rashida</a:t>
            </a:r>
            <a:r>
              <a:rPr lang="en-US" dirty="0"/>
              <a:t> Williams </a:t>
            </a:r>
          </a:p>
        </p:txBody>
      </p:sp>
      <p:pic>
        <p:nvPicPr>
          <p:cNvPr id="9" name="Picture 8"/>
          <p:cNvPicPr>
            <a:picLocks noChangeAspect="1"/>
          </p:cNvPicPr>
          <p:nvPr/>
        </p:nvPicPr>
        <p:blipFill>
          <a:blip r:embed="rId2"/>
          <a:stretch>
            <a:fillRect/>
          </a:stretch>
        </p:blipFill>
        <p:spPr>
          <a:xfrm>
            <a:off x="1152707" y="1819486"/>
            <a:ext cx="1778000" cy="1778000"/>
          </a:xfrm>
          <a:prstGeom prst="rect">
            <a:avLst/>
          </a:prstGeom>
        </p:spPr>
      </p:pic>
      <p:pic>
        <p:nvPicPr>
          <p:cNvPr id="10" name="Picture 9"/>
          <p:cNvPicPr>
            <a:picLocks noChangeAspect="1"/>
          </p:cNvPicPr>
          <p:nvPr/>
        </p:nvPicPr>
        <p:blipFill>
          <a:blip r:embed="rId3"/>
          <a:stretch>
            <a:fillRect/>
          </a:stretch>
        </p:blipFill>
        <p:spPr>
          <a:xfrm>
            <a:off x="5708990" y="1819486"/>
            <a:ext cx="1778000" cy="1778000"/>
          </a:xfrm>
          <a:prstGeom prst="rect">
            <a:avLst/>
          </a:prstGeom>
        </p:spPr>
      </p:pic>
      <p:pic>
        <p:nvPicPr>
          <p:cNvPr id="11" name="Picture 10"/>
          <p:cNvPicPr>
            <a:picLocks noChangeAspect="1"/>
          </p:cNvPicPr>
          <p:nvPr/>
        </p:nvPicPr>
        <p:blipFill>
          <a:blip r:embed="rId4"/>
          <a:stretch>
            <a:fillRect/>
          </a:stretch>
        </p:blipFill>
        <p:spPr>
          <a:xfrm>
            <a:off x="1116914" y="4336957"/>
            <a:ext cx="1778000" cy="1778000"/>
          </a:xfrm>
          <a:prstGeom prst="rect">
            <a:avLst/>
          </a:prstGeom>
        </p:spPr>
      </p:pic>
      <p:pic>
        <p:nvPicPr>
          <p:cNvPr id="12" name="Picture 11"/>
          <p:cNvPicPr>
            <a:picLocks noChangeAspect="1"/>
          </p:cNvPicPr>
          <p:nvPr/>
        </p:nvPicPr>
        <p:blipFill>
          <a:blip r:embed="rId5"/>
          <a:stretch>
            <a:fillRect/>
          </a:stretch>
        </p:blipFill>
        <p:spPr>
          <a:xfrm>
            <a:off x="5604841" y="4336957"/>
            <a:ext cx="1778000" cy="1778000"/>
          </a:xfrm>
          <a:prstGeom prst="rect">
            <a:avLst/>
          </a:prstGeom>
        </p:spPr>
      </p:pic>
    </p:spTree>
    <p:extLst>
      <p:ext uri="{BB962C8B-B14F-4D97-AF65-F5344CB8AC3E}">
        <p14:creationId xmlns:p14="http://schemas.microsoft.com/office/powerpoint/2010/main" val="385006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a:t>
            </a:r>
            <a:endParaRPr lang="en-US" dirty="0"/>
          </a:p>
        </p:txBody>
      </p:sp>
      <p:sp>
        <p:nvSpPr>
          <p:cNvPr id="3" name="Content Placeholder 2"/>
          <p:cNvSpPr>
            <a:spLocks noGrp="1"/>
          </p:cNvSpPr>
          <p:nvPr>
            <p:ph sz="quarter" idx="1"/>
          </p:nvPr>
        </p:nvSpPr>
        <p:spPr/>
        <p:txBody>
          <a:bodyPr>
            <a:normAutofit fontScale="55000" lnSpcReduction="20000"/>
          </a:bodyPr>
          <a:lstStyle/>
          <a:p>
            <a:r>
              <a:rPr lang="en-US" dirty="0"/>
              <a:t>In this study, the 2015 Research Experience Undergraduates (REU) mathematics team from Elizabeth City State University (ECSU) extended the research initiated by the 2014 summer REU mathematics team. A workshop was provided to assist parents to a better understanding of student homework assignments on the North Carolina Common Core State Standards for K-2 Mathematics. Parent involvement is defined as parent participation in the educational processes and experiences of their children. A chi-square analysis was used to analyze data collected from a pre-survey and post survey administered to participants in the workshop. The study revealed all of the individual components of parent involvement were positively and significantly related to educational goals. The study identified aspects of parent involvement that yielded statistically significant results in affirming that parent involvement attributed positively to urban student achievement. These findings were particularly helpful for indicating which kinds of parent involvement influenced academic success. Remarkably, parent expectations and styles demonstrated a strong relationship with scholastic outcomes. Parent expectations and styles created an educationally oriented ambience that established an understanding of certain level of support the child needed to succeed academically. The REU mathematics team focused on three essential questions in this study: (1) What practices will increase parent awareness of K-2 NC-CCSS for mathematics at P. W. Moore Elementary School? (2) What methods can be used to strengthen parent skills in assisting with mathematics homework assignments at P. W. Moore Elementary School? (3) What actions can be taken to motivate parent involvement in the school improvement process focusing on mathematics at P. W. Moore Elementary School? </a:t>
            </a:r>
          </a:p>
        </p:txBody>
      </p:sp>
    </p:spTree>
    <p:extLst>
      <p:ext uri="{BB962C8B-B14F-4D97-AF65-F5344CB8AC3E}">
        <p14:creationId xmlns:p14="http://schemas.microsoft.com/office/powerpoint/2010/main" val="746800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p:txBody>
          <a:bodyPr numCol="2"/>
          <a:lstStyle/>
          <a:p>
            <a:r>
              <a:rPr lang="en-US" dirty="0" smtClean="0"/>
              <a:t>Purpose</a:t>
            </a:r>
          </a:p>
          <a:p>
            <a:r>
              <a:rPr lang="en-US" dirty="0" smtClean="0"/>
              <a:t>Methodology</a:t>
            </a:r>
          </a:p>
          <a:p>
            <a:r>
              <a:rPr lang="en-US" dirty="0" smtClean="0"/>
              <a:t>Parent Workshop Flyer</a:t>
            </a:r>
          </a:p>
          <a:p>
            <a:r>
              <a:rPr lang="en-US" dirty="0" smtClean="0"/>
              <a:t>Focus Questions</a:t>
            </a:r>
          </a:p>
          <a:p>
            <a:r>
              <a:rPr lang="en-US" dirty="0" smtClean="0"/>
              <a:t>Pre and Post Survey</a:t>
            </a:r>
          </a:p>
          <a:p>
            <a:r>
              <a:rPr lang="en-US" dirty="0"/>
              <a:t>Chi Square Test</a:t>
            </a:r>
          </a:p>
          <a:p>
            <a:endParaRPr lang="en-US" dirty="0" smtClean="0"/>
          </a:p>
          <a:p>
            <a:pPr marL="0" indent="0">
              <a:buNone/>
            </a:pPr>
            <a:endParaRPr lang="en-US" dirty="0"/>
          </a:p>
          <a:p>
            <a:r>
              <a:rPr lang="en-US" dirty="0" smtClean="0"/>
              <a:t>Chi Square Data Tables</a:t>
            </a:r>
          </a:p>
          <a:p>
            <a:r>
              <a:rPr lang="en-US" dirty="0" smtClean="0"/>
              <a:t>Chi Square Data Charts</a:t>
            </a:r>
          </a:p>
          <a:p>
            <a:r>
              <a:rPr lang="en-US" dirty="0" smtClean="0"/>
              <a:t>Math Team Workshop</a:t>
            </a:r>
            <a:endParaRPr lang="en-US" dirty="0"/>
          </a:p>
          <a:p>
            <a:r>
              <a:rPr lang="en-US" dirty="0" smtClean="0"/>
              <a:t>Conclusion</a:t>
            </a:r>
          </a:p>
          <a:p>
            <a:r>
              <a:rPr lang="en-US" dirty="0" smtClean="0"/>
              <a:t>Questions</a:t>
            </a:r>
            <a:endParaRPr lang="en-US" dirty="0"/>
          </a:p>
        </p:txBody>
      </p:sp>
    </p:spTree>
    <p:extLst>
      <p:ext uri="{BB962C8B-B14F-4D97-AF65-F5344CB8AC3E}">
        <p14:creationId xmlns:p14="http://schemas.microsoft.com/office/powerpoint/2010/main" val="3140979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sz="quarter" idx="1"/>
          </p:nvPr>
        </p:nvSpPr>
        <p:spPr/>
        <p:txBody>
          <a:bodyPr>
            <a:normAutofit/>
          </a:bodyPr>
          <a:lstStyle/>
          <a:p>
            <a:r>
              <a:rPr lang="en-US" dirty="0"/>
              <a:t>The purpose of this research was to develop training sessions in mathematics support skills for parents and/or guardians of K-2 grade students enrolled at P. W. Moore Elementary School. Parents’ attitudes toward mathematics have an impact on children's’ attitudes. This process will extend mathematical concepts from the classroom to home and establish the idea that mathematics is not just a school subject, but also an everyday </a:t>
            </a:r>
            <a:r>
              <a:rPr lang="en-US" dirty="0" smtClean="0"/>
              <a:t>subject. </a:t>
            </a:r>
            <a:endParaRPr lang="en-US" dirty="0"/>
          </a:p>
        </p:txBody>
      </p:sp>
    </p:spTree>
    <p:extLst>
      <p:ext uri="{BB962C8B-B14F-4D97-AF65-F5344CB8AC3E}">
        <p14:creationId xmlns:p14="http://schemas.microsoft.com/office/powerpoint/2010/main" val="4157472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a:t>
            </a:r>
            <a:endParaRPr lang="en-US" dirty="0"/>
          </a:p>
        </p:txBody>
      </p:sp>
      <p:sp>
        <p:nvSpPr>
          <p:cNvPr id="3" name="Content Placeholder 2"/>
          <p:cNvSpPr>
            <a:spLocks noGrp="1"/>
          </p:cNvSpPr>
          <p:nvPr>
            <p:ph sz="quarter" idx="1"/>
          </p:nvPr>
        </p:nvSpPr>
        <p:spPr/>
        <p:txBody>
          <a:bodyPr>
            <a:normAutofit fontScale="55000" lnSpcReduction="20000"/>
          </a:bodyPr>
          <a:lstStyle/>
          <a:p>
            <a:r>
              <a:rPr lang="en-US" dirty="0"/>
              <a:t>Mathematics Team members in the REU program at ECSU worked to build a data collection system specifically for this research. This collection system provided an assessment of K-2 grade parents and their current knowledge pertaining to the North Carolina Common Core State Standards. In preparation for the research workshop, the mathematics team went to P. W. Moore Elementary School to observe the interactions between teachers and students in Kindergarten, 1</a:t>
            </a:r>
            <a:r>
              <a:rPr lang="en-US" baseline="30000" dirty="0"/>
              <a:t>st</a:t>
            </a:r>
            <a:r>
              <a:rPr lang="en-US" dirty="0"/>
              <a:t> grade, and 2</a:t>
            </a:r>
            <a:r>
              <a:rPr lang="en-US" baseline="30000" dirty="0"/>
              <a:t>nd</a:t>
            </a:r>
            <a:r>
              <a:rPr lang="en-US" dirty="0"/>
              <a:t> grade. Information was collected concerning the benefits of parent involvement and its relation between the Common Core State Standards for K- 2 grade mathematics.  Once a survey was constructed, the three focal points were presented by the mathematics team at a workshop; formatted to supply the parents with some of the information and activities needed to assist their child at home. </a:t>
            </a:r>
            <a:endParaRPr lang="en-US" dirty="0" smtClean="0"/>
          </a:p>
          <a:p>
            <a:r>
              <a:rPr lang="en-US" dirty="0" smtClean="0"/>
              <a:t>On </a:t>
            </a:r>
            <a:r>
              <a:rPr lang="en-US" dirty="0"/>
              <a:t>the day of the workshop, the mathematics team arrived early at P.W. Moore Elementary School to organize each member’s designated grade level area. After parents arrived, a brief introduction was given stating the purpose and goal of the workshop. The parents were split into three different workshops pertaining to their child’s grade level. A pre-survey was completed at the beginning of the workshop and a video was viewed that explained the importance of the Common Core State Standards and the key attribute that all children despite background are given the same advantages to an education. Using the mathematics activities in relation to each grade level respective Common Core State Standards, parents constructed miniature activities to introduce to their children in the home environment [9]. </a:t>
            </a:r>
          </a:p>
        </p:txBody>
      </p:sp>
    </p:spTree>
    <p:extLst>
      <p:ext uri="{BB962C8B-B14F-4D97-AF65-F5344CB8AC3E}">
        <p14:creationId xmlns:p14="http://schemas.microsoft.com/office/powerpoint/2010/main" val="3571723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cont.</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a:t>Throughout the activities, parents were encouraged to use mathematics language in their homes allowing their child to become accustomed to using different learning styles. The parents were also informed of the benefits as they continue to become more involved in their children’s education. At the conclusion of the workshop a post-survey was administered to determine if their perspective on assistance with mathematics changed in comparison to their pre-survey. To conclude the workshop, parents were given participation awards and parent helper kits to continue in their efforts of being involved in their child’s education. </a:t>
            </a:r>
          </a:p>
          <a:p>
            <a:r>
              <a:rPr lang="en-US" dirty="0"/>
              <a:t>The survey instrument consisted of three focus sections. In these twenty-five questions, participants were asked to select their level of agreement with each of the statements for their knowledge of North Carolina Common Core State Mathematics Standards for their children and their level of satisfaction with their with 1 = strongly disagree, 2 = disagree, 3 = neutral, 4 = agree, and 5 = strongly agree.</a:t>
            </a:r>
          </a:p>
          <a:p>
            <a:pPr marL="0" indent="0">
              <a:buNone/>
            </a:pPr>
            <a:endParaRPr lang="en-US" dirty="0"/>
          </a:p>
        </p:txBody>
      </p:sp>
    </p:spTree>
    <p:extLst>
      <p:ext uri="{BB962C8B-B14F-4D97-AF65-F5344CB8AC3E}">
        <p14:creationId xmlns:p14="http://schemas.microsoft.com/office/powerpoint/2010/main" val="2436264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Questions </a:t>
            </a:r>
            <a:endParaRPr lang="en-US" dirty="0"/>
          </a:p>
        </p:txBody>
      </p:sp>
      <p:sp>
        <p:nvSpPr>
          <p:cNvPr id="3" name="Content Placeholder 2"/>
          <p:cNvSpPr>
            <a:spLocks noGrp="1"/>
          </p:cNvSpPr>
          <p:nvPr>
            <p:ph sz="quarter" idx="1"/>
          </p:nvPr>
        </p:nvSpPr>
        <p:spPr/>
        <p:txBody>
          <a:bodyPr>
            <a:normAutofit lnSpcReduction="10000"/>
          </a:bodyPr>
          <a:lstStyle/>
          <a:p>
            <a:r>
              <a:rPr lang="en-US" dirty="0"/>
              <a:t>What practices will increase parent awareness of K-2 NC-CCSS for mathematics at P. W. Moore Elementary School? </a:t>
            </a:r>
            <a:endParaRPr lang="en-US" dirty="0" smtClean="0"/>
          </a:p>
          <a:p>
            <a:r>
              <a:rPr lang="en-US" dirty="0"/>
              <a:t>What methods can be used to strengthen parent skills in assisting with mathematics homework assignments at P. W. Moore Elementary School? </a:t>
            </a:r>
            <a:endParaRPr lang="en-US" dirty="0" smtClean="0"/>
          </a:p>
          <a:p>
            <a:r>
              <a:rPr lang="en-US" dirty="0"/>
              <a:t>What actions can be taken to motivate parent involvement in the school improvement process focusing on mathematics at P. W. Moore Elementary School? </a:t>
            </a:r>
          </a:p>
        </p:txBody>
      </p:sp>
    </p:spTree>
    <p:extLst>
      <p:ext uri="{BB962C8B-B14F-4D97-AF65-F5344CB8AC3E}">
        <p14:creationId xmlns:p14="http://schemas.microsoft.com/office/powerpoint/2010/main" val="428725665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408</TotalTime>
  <Words>1543</Words>
  <Application>Microsoft Macintosh PowerPoint</Application>
  <PresentationFormat>On-screen Show (4:3)</PresentationFormat>
  <Paragraphs>85</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Median</vt:lpstr>
      <vt:lpstr>Document</vt:lpstr>
      <vt:lpstr>Enhancing parent involvement in NC-ccss for k-2 Mathematics at p.w. moore elementary school </vt:lpstr>
      <vt:lpstr>Mentor</vt:lpstr>
      <vt:lpstr>Team Members </vt:lpstr>
      <vt:lpstr>Abstract </vt:lpstr>
      <vt:lpstr>Overview</vt:lpstr>
      <vt:lpstr>Purpose</vt:lpstr>
      <vt:lpstr>Methodology </vt:lpstr>
      <vt:lpstr>Methodology cont.</vt:lpstr>
      <vt:lpstr>Focus Questions </vt:lpstr>
      <vt:lpstr>Parent Workshop Flyer</vt:lpstr>
      <vt:lpstr>Pre and Post Survey </vt:lpstr>
      <vt:lpstr>Chi Squared Test</vt:lpstr>
      <vt:lpstr>Chi-Square Data Tables</vt:lpstr>
      <vt:lpstr>Chi-Square Test Data Tables</vt:lpstr>
      <vt:lpstr>Chi-Square Test Data Tables</vt:lpstr>
      <vt:lpstr>Chi-Square Test Chart</vt:lpstr>
      <vt:lpstr>Chi-Square Test Chart</vt:lpstr>
      <vt:lpstr>Chi-Square Test Chart</vt:lpstr>
      <vt:lpstr>Chi-Square Test Chart</vt:lpstr>
      <vt:lpstr>Chi-Square Test Chart</vt:lpstr>
      <vt:lpstr>Chi-Square Test Chart</vt:lpstr>
      <vt:lpstr>Math Team Discussion of Research </vt:lpstr>
      <vt:lpstr>Math Team Observes Math Classes at P.W. Moore Elementary School</vt:lpstr>
      <vt:lpstr>Math Team Plan for Parent Workshop</vt:lpstr>
      <vt:lpstr>Math Team Coordinating Parent Workshop</vt:lpstr>
      <vt:lpstr>Conclusion </vt:lpstr>
      <vt:lpstr>Future Work</vt:lpstr>
      <vt:lpstr>Acknowledgements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parent involvement in NC-ccss for k-2 Mathematics at p.w. moore elementary school </dc:title>
  <dc:creator>Guest User</dc:creator>
  <cp:lastModifiedBy>Guest User</cp:lastModifiedBy>
  <cp:revision>47</cp:revision>
  <cp:lastPrinted>2015-04-16T19:50:46Z</cp:lastPrinted>
  <dcterms:created xsi:type="dcterms:W3CDTF">2015-04-13T21:24:35Z</dcterms:created>
  <dcterms:modified xsi:type="dcterms:W3CDTF">2015-04-30T19:06:27Z</dcterms:modified>
</cp:coreProperties>
</file>